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6"/>
  </p:notesMasterIdLst>
  <p:handoutMasterIdLst>
    <p:handoutMasterId r:id="rId47"/>
  </p:handoutMasterIdLst>
  <p:sldIdLst>
    <p:sldId id="271" r:id="rId2"/>
    <p:sldId id="437" r:id="rId3"/>
    <p:sldId id="436" r:id="rId4"/>
    <p:sldId id="442" r:id="rId5"/>
    <p:sldId id="443" r:id="rId6"/>
    <p:sldId id="441" r:id="rId7"/>
    <p:sldId id="431" r:id="rId8"/>
    <p:sldId id="432" r:id="rId9"/>
    <p:sldId id="435" r:id="rId10"/>
    <p:sldId id="447" r:id="rId11"/>
    <p:sldId id="280" r:id="rId12"/>
    <p:sldId id="281" r:id="rId13"/>
    <p:sldId id="282" r:id="rId14"/>
    <p:sldId id="283" r:id="rId15"/>
    <p:sldId id="284" r:id="rId16"/>
    <p:sldId id="391" r:id="rId17"/>
    <p:sldId id="440" r:id="rId18"/>
    <p:sldId id="446" r:id="rId19"/>
    <p:sldId id="444" r:id="rId20"/>
    <p:sldId id="445" r:id="rId21"/>
    <p:sldId id="438" r:id="rId22"/>
    <p:sldId id="314" r:id="rId23"/>
    <p:sldId id="395" r:id="rId24"/>
    <p:sldId id="398" r:id="rId25"/>
    <p:sldId id="399" r:id="rId26"/>
    <p:sldId id="400" r:id="rId27"/>
    <p:sldId id="401" r:id="rId28"/>
    <p:sldId id="402" r:id="rId29"/>
    <p:sldId id="413" r:id="rId30"/>
    <p:sldId id="433" r:id="rId31"/>
    <p:sldId id="414" r:id="rId32"/>
    <p:sldId id="454" r:id="rId33"/>
    <p:sldId id="451" r:id="rId34"/>
    <p:sldId id="415" r:id="rId35"/>
    <p:sldId id="453" r:id="rId36"/>
    <p:sldId id="450" r:id="rId37"/>
    <p:sldId id="452" r:id="rId38"/>
    <p:sldId id="448" r:id="rId39"/>
    <p:sldId id="423" r:id="rId40"/>
    <p:sldId id="449" r:id="rId41"/>
    <p:sldId id="428" r:id="rId42"/>
    <p:sldId id="429" r:id="rId43"/>
    <p:sldId id="430" r:id="rId44"/>
    <p:sldId id="439" r:id="rId45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1728" y="-112"/>
      </p:cViewPr>
      <p:guideLst>
        <p:guide orient="horz" pos="425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3/2/14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March 2, 2014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March 2,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2, 2014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D7FE8-51C5-4648-9E54-A2671E802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March 2,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March 2, 2014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  <p:sldLayoutId id="2147483768" r:id="rId12"/>
    <p:sldLayoutId id="2147483769" r:id="rId13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30.wmf"/><Relationship Id="rId13" Type="http://schemas.openxmlformats.org/officeDocument/2006/relationships/image" Target="../media/image32.jpe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31.jpeg"/><Relationship Id="rId4" Type="http://schemas.openxmlformats.org/officeDocument/2006/relationships/oleObject" Target="../embeddings/oleObject9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28.wmf"/><Relationship Id="rId8" Type="http://schemas.openxmlformats.org/officeDocument/2006/relationships/oleObject" Target="../embeddings/oleObject11.bin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4" Type="http://schemas.openxmlformats.org/officeDocument/2006/relationships/image" Target="../media/image35.wmf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gif"/><Relationship Id="rId3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4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microsoft.com/office/2007/relationships/media" Target="../media/media2.mp4"/><Relationship Id="rId5" Type="http://schemas.openxmlformats.org/officeDocument/2006/relationships/video" Target="../media/media2.mp4"/><Relationship Id="rId6" Type="http://schemas.openxmlformats.org/officeDocument/2006/relationships/slideLayout" Target="../slideLayouts/slideLayout2.xml"/><Relationship Id="rId7" Type="http://schemas.openxmlformats.org/officeDocument/2006/relationships/oleObject" Target="../embeddings/oleObject1.bin"/><Relationship Id="rId8" Type="http://schemas.openxmlformats.org/officeDocument/2006/relationships/image" Target="../media/image3.emf"/><Relationship Id="rId9" Type="http://schemas.openxmlformats.org/officeDocument/2006/relationships/image" Target="../media/image4.png"/><Relationship Id="rId10" Type="http://schemas.openxmlformats.org/officeDocument/2006/relationships/image" Target="../media/image5.png"/><Relationship Id="rId11" Type="http://schemas.openxmlformats.org/officeDocument/2006/relationships/image" Target="../media/image6.jpeg"/><Relationship Id="rId1" Type="http://schemas.openxmlformats.org/officeDocument/2006/relationships/vmlDrawing" Target="../drawings/vmlDrawing1.vml"/><Relationship Id="rId2" Type="http://schemas.microsoft.com/office/2007/relationships/media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4" Type="http://schemas.openxmlformats.org/officeDocument/2006/relationships/video" Target="../media/media4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49.wmf"/><Relationship Id="rId7" Type="http://schemas.openxmlformats.org/officeDocument/2006/relationships/image" Target="../media/image5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gif"/><Relationship Id="rId3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5" Type="http://schemas.openxmlformats.org/officeDocument/2006/relationships/oleObject" Target="../embeddings/oleObject17.bin"/><Relationship Id="rId6" Type="http://schemas.openxmlformats.org/officeDocument/2006/relationships/image" Target="../media/image55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9.png"/><Relationship Id="rId1" Type="http://schemas.microsoft.com/office/2007/relationships/media" Target="file://localhost/Users/prebys/GoogleDrive/USPAS%202014/uspas_2012/quench.wmv" TargetMode="External"/><Relationship Id="rId2" Type="http://schemas.openxmlformats.org/officeDocument/2006/relationships/video" Target="file://localhost/Users/prebys/GoogleDrive/USPAS%202014/uspas_2012/quench.wmv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.emf"/><Relationship Id="rId8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7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png"/><Relationship Id="rId5" Type="http://schemas.openxmlformats.org/officeDocument/2006/relationships/image" Target="../media/image74.jpeg"/><Relationship Id="rId6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oleObject" Target="../embeddings/oleObject4.bin"/><Relationship Id="rId5" Type="http://schemas.openxmlformats.org/officeDocument/2006/relationships/image" Target="../media/image13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6.bin"/><Relationship Id="rId9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1491" y="533400"/>
            <a:ext cx="7280777" cy="28681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Accelerating toward </a:t>
            </a:r>
            <a:br>
              <a:rPr lang="en-US" dirty="0" smtClean="0"/>
            </a:br>
            <a:r>
              <a:rPr lang="en-US" dirty="0" smtClean="0"/>
              <a:t>the Energy Frontier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354388" y="3540125"/>
            <a:ext cx="5114925" cy="1101725"/>
          </a:xfrm>
        </p:spPr>
        <p:txBody>
          <a:bodyPr/>
          <a:lstStyle/>
          <a:p>
            <a:pPr eaLnBrk="1" hangingPunct="1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FNAL</a:t>
            </a:r>
          </a:p>
          <a:p>
            <a:pPr eaLnBrk="1" hangingPunct="1"/>
            <a:r>
              <a:rPr lang="en-US" dirty="0" smtClean="0"/>
              <a:t>Ask-a-Scientist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State of the art: Large Hadron Collider (LHC)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33400" y="44958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Built at CERN, straddling the French/Swiss border</a:t>
            </a:r>
            <a:endParaRPr lang="en-US" sz="1800" dirty="0"/>
          </a:p>
          <a:p>
            <a:pPr eaLnBrk="1" hangingPunct="1"/>
            <a:r>
              <a:rPr lang="en-US" sz="1800" dirty="0" smtClean="0"/>
              <a:t>27 km in circumference</a:t>
            </a:r>
          </a:p>
          <a:p>
            <a:pPr eaLnBrk="1" hangingPunct="1"/>
            <a:r>
              <a:rPr lang="en-US" sz="1800" dirty="0" smtClean="0"/>
              <a:t>Has collided two proton beams at 4000 </a:t>
            </a:r>
            <a:r>
              <a:rPr lang="en-US" sz="1800" dirty="0" err="1" smtClean="0"/>
              <a:t>GeV</a:t>
            </a:r>
            <a:r>
              <a:rPr lang="en-US" sz="1800" dirty="0"/>
              <a:t> </a:t>
            </a:r>
            <a:r>
              <a:rPr lang="en-US" sz="1800" dirty="0" smtClean="0"/>
              <a:t>each</a:t>
            </a:r>
          </a:p>
          <a:p>
            <a:pPr eaLnBrk="1" hangingPunct="1"/>
            <a:r>
              <a:rPr lang="en-US" sz="1800" dirty="0" smtClean="0"/>
              <a:t>In 2015, will reach design energy of 7000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/beam.</a:t>
            </a:r>
          </a:p>
          <a:p>
            <a:pPr eaLnBrk="1" hangingPunct="1"/>
            <a:r>
              <a:rPr lang="en-US" sz="1800" dirty="0" smtClean="0"/>
              <a:t>That’s where we are. Now let’s see how we got here…</a:t>
            </a:r>
            <a:endParaRPr lang="en-US" sz="2000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85800"/>
            <a:ext cx="5715000" cy="37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6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Rewind: Some pre-history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685800"/>
            <a:ext cx="8001000" cy="5448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The first artificial acceleration of particles </a:t>
            </a:r>
            <a:br>
              <a:rPr lang="en-US" sz="2000" dirty="0" smtClean="0"/>
            </a:br>
            <a:r>
              <a:rPr lang="en-US" sz="2000" dirty="0" smtClean="0"/>
              <a:t>was  done using “Crookes tubes”, in the </a:t>
            </a:r>
            <a:br>
              <a:rPr lang="en-US" sz="2000" dirty="0" smtClean="0"/>
            </a:br>
            <a:r>
              <a:rPr lang="en-US" sz="2000" dirty="0" smtClean="0"/>
              <a:t>latter half of the 19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century</a:t>
            </a:r>
          </a:p>
          <a:p>
            <a:pPr lvl="1" eaLnBrk="1" hangingPunct="1"/>
            <a:r>
              <a:rPr lang="en-US" sz="1600" dirty="0" smtClean="0"/>
              <a:t>These were used to produce the first X-rays (1875)</a:t>
            </a:r>
          </a:p>
          <a:p>
            <a:pPr lvl="1" eaLnBrk="1" hangingPunct="1"/>
            <a:r>
              <a:rPr lang="en-US" sz="1600" dirty="0" smtClean="0"/>
              <a:t>At the time no one understood what was going on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The first “particle physics experiment” told Ernest Rutherford the structure of the atom (1911)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In this case, the “accelerator” was a </a:t>
            </a:r>
            <a:br>
              <a:rPr lang="en-US" sz="2000" dirty="0" smtClean="0"/>
            </a:br>
            <a:r>
              <a:rPr lang="en-US" sz="2000" dirty="0" smtClean="0"/>
              <a:t>naturally decaying </a:t>
            </a:r>
            <a:r>
              <a:rPr lang="en-US" sz="2000" baseline="30000" dirty="0" smtClean="0"/>
              <a:t>235</a:t>
            </a:r>
            <a:r>
              <a:rPr lang="en-US" sz="2000" dirty="0" smtClean="0"/>
              <a:t>U nucleus</a:t>
            </a:r>
          </a:p>
          <a:p>
            <a:pPr eaLnBrk="1" hangingPunct="1"/>
            <a:endParaRPr lang="en-US" sz="2000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715" y="3313785"/>
            <a:ext cx="41910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715000" y="2971800"/>
            <a:ext cx="2895600" cy="10156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+mn-lt"/>
              </a:rPr>
              <a:t>Study the way radioactive particles “scatter” off of atoms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4764025" y="3582620"/>
            <a:ext cx="914400" cy="3048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3" cstate="print"/>
          <a:srcRect l="1932" t="3453" r="1932" b="3453"/>
          <a:stretch>
            <a:fillRect/>
          </a:stretch>
        </p:blipFill>
        <p:spPr bwMode="auto">
          <a:xfrm>
            <a:off x="5378505" y="4581150"/>
            <a:ext cx="3009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11" descr="http://upload.wikimedia.org/wikipedia/commons/thumb/b/bf/Crookes_tube_two_views.jpg/250px-Crookes_tube_two_views.jpg"/>
          <p:cNvPicPr>
            <a:picLocks noChangeAspect="1" noChangeArrowheads="1"/>
          </p:cNvPicPr>
          <p:nvPr/>
        </p:nvPicPr>
        <p:blipFill>
          <a:blip r:embed="rId4" cstate="print"/>
          <a:srcRect b="50958"/>
          <a:stretch>
            <a:fillRect/>
          </a:stretch>
        </p:blipFill>
        <p:spPr bwMode="auto">
          <a:xfrm>
            <a:off x="6069795" y="471815"/>
            <a:ext cx="2752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5456621" y="6569077"/>
            <a:ext cx="2801333" cy="87476"/>
          </a:xfrm>
        </p:spPr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Natural particle acceleration</a:t>
            </a:r>
            <a:endParaRPr lang="en-US" dirty="0"/>
          </a:p>
        </p:txBody>
      </p:sp>
      <p:sp>
        <p:nvSpPr>
          <p:cNvPr id="25603" name="Content Placeholder 6"/>
          <p:cNvSpPr>
            <a:spLocks noGrp="1"/>
          </p:cNvSpPr>
          <p:nvPr>
            <p:ph sz="half" idx="1"/>
          </p:nvPr>
        </p:nvSpPr>
        <p:spPr>
          <a:xfrm>
            <a:off x="555625" y="968375"/>
            <a:ext cx="4778375" cy="5146675"/>
          </a:xfrm>
        </p:spPr>
        <p:txBody>
          <a:bodyPr/>
          <a:lstStyle/>
          <a:p>
            <a:r>
              <a:rPr lang="en-US" sz="2400" dirty="0" smtClean="0"/>
              <a:t>Radioactive sources produce maximum energies of a few million electron volts (</a:t>
            </a:r>
            <a:r>
              <a:rPr lang="en-US" sz="2400" dirty="0" err="1" smtClean="0"/>
              <a:t>MeV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Cosmic rays reach energies of ~1,000,000,000 x LHC but the rates are too low to be useful as a study tool</a:t>
            </a:r>
          </a:p>
          <a:p>
            <a:pPr lvl="1"/>
            <a:r>
              <a:rPr lang="en-US" sz="2000" dirty="0" smtClean="0"/>
              <a:t>Remember what I said about “luminosity”.</a:t>
            </a:r>
          </a:p>
        </p:txBody>
      </p:sp>
      <p:pic>
        <p:nvPicPr>
          <p:cNvPr id="25604" name="Picture 2" descr="http://scienceblogs.com/startswithabang/upload/2009/10/the_energy_limit_of_the_univer/cosmic%20ray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333500"/>
            <a:ext cx="38862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5400000">
            <a:off x="4400550" y="3105150"/>
            <a:ext cx="5143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300" y="533400"/>
            <a:ext cx="1447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Max LHC energy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Man-made particle acceleration</a:t>
            </a:r>
            <a:endParaRPr lang="en-US" dirty="0"/>
          </a:p>
        </p:txBody>
      </p:sp>
      <p:pic>
        <p:nvPicPr>
          <p:cNvPr id="1032" name="Picture 3" descr="da9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7700" y="685800"/>
            <a:ext cx="831850" cy="2395538"/>
          </a:xfrm>
        </p:spPr>
      </p:pic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75488" y="715963"/>
          <a:ext cx="166687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" name="Equation" r:id="rId4" imgW="177480" imgH="203040" progId="Equation.3">
                  <p:embed/>
                </p:oleObj>
              </mc:Choice>
              <mc:Fallback>
                <p:oleObj name="Equation" r:id="rId4" imgW="17748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88" y="715963"/>
                        <a:ext cx="166687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64375" y="968375"/>
          <a:ext cx="1651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8" name="Equation" r:id="rId6" imgW="177480" imgH="203040" progId="Equation.3">
                  <p:embed/>
                </p:oleObj>
              </mc:Choice>
              <mc:Fallback>
                <p:oleObj name="Equation" r:id="rId6" imgW="1774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968375"/>
                        <a:ext cx="1651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6"/>
          <p:cNvSpPr txBox="1">
            <a:spLocks noChangeArrowheads="1"/>
          </p:cNvSpPr>
          <p:nvPr/>
        </p:nvSpPr>
        <p:spPr bwMode="auto">
          <a:xfrm>
            <a:off x="1676400" y="914400"/>
            <a:ext cx="4495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The simplest accelerators accelerate charged particles through a 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static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electric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field.  Example: </a:t>
            </a:r>
            <a:r>
              <a:rPr lang="en-US" sz="2000" b="1" dirty="0">
                <a:solidFill>
                  <a:schemeClr val="accent2"/>
                </a:solidFill>
                <a:latin typeface="+mn-lt"/>
                <a:cs typeface="Arial" charset="0"/>
              </a:rPr>
              <a:t>vacuum tubes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(or CRT TV’s)</a:t>
            </a:r>
          </a:p>
        </p:txBody>
      </p:sp>
      <p:sp>
        <p:nvSpPr>
          <p:cNvPr id="1034" name="Freeform 7"/>
          <p:cNvSpPr>
            <a:spLocks/>
          </p:cNvSpPr>
          <p:nvPr/>
        </p:nvSpPr>
        <p:spPr bwMode="auto">
          <a:xfrm>
            <a:off x="6537325" y="803275"/>
            <a:ext cx="476250" cy="725488"/>
          </a:xfrm>
          <a:custGeom>
            <a:avLst/>
            <a:gdLst>
              <a:gd name="T0" fmla="*/ 0 w 300"/>
              <a:gd name="T1" fmla="*/ 0 h 457"/>
              <a:gd name="T2" fmla="*/ 2147483647 w 300"/>
              <a:gd name="T3" fmla="*/ 2147483647 h 457"/>
              <a:gd name="T4" fmla="*/ 2147483647 w 300"/>
              <a:gd name="T5" fmla="*/ 2147483647 h 457"/>
              <a:gd name="T6" fmla="*/ 2147483647 w 300"/>
              <a:gd name="T7" fmla="*/ 2147483647 h 457"/>
              <a:gd name="T8" fmla="*/ 2147483647 w 300"/>
              <a:gd name="T9" fmla="*/ 2147483647 h 457"/>
              <a:gd name="T10" fmla="*/ 2147483647 w 300"/>
              <a:gd name="T11" fmla="*/ 2147483647 h 457"/>
              <a:gd name="T12" fmla="*/ 2147483647 w 300"/>
              <a:gd name="T13" fmla="*/ 2147483647 h 457"/>
              <a:gd name="T14" fmla="*/ 2147483647 w 300"/>
              <a:gd name="T15" fmla="*/ 2147483647 h 457"/>
              <a:gd name="T16" fmla="*/ 2147483647 w 300"/>
              <a:gd name="T17" fmla="*/ 2147483647 h 457"/>
              <a:gd name="T18" fmla="*/ 2147483647 w 300"/>
              <a:gd name="T19" fmla="*/ 2147483647 h 457"/>
              <a:gd name="T20" fmla="*/ 2147483647 w 300"/>
              <a:gd name="T21" fmla="*/ 2147483647 h 457"/>
              <a:gd name="T22" fmla="*/ 2147483647 w 300"/>
              <a:gd name="T23" fmla="*/ 2147483647 h 457"/>
              <a:gd name="T24" fmla="*/ 2147483647 w 300"/>
              <a:gd name="T25" fmla="*/ 2147483647 h 457"/>
              <a:gd name="T26" fmla="*/ 2147483647 w 300"/>
              <a:gd name="T27" fmla="*/ 2147483647 h 457"/>
              <a:gd name="T28" fmla="*/ 2147483647 w 300"/>
              <a:gd name="T29" fmla="*/ 2147483647 h 457"/>
              <a:gd name="T30" fmla="*/ 2147483647 w 300"/>
              <a:gd name="T31" fmla="*/ 2147483647 h 4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00"/>
              <a:gd name="T49" fmla="*/ 0 h 457"/>
              <a:gd name="T50" fmla="*/ 300 w 300"/>
              <a:gd name="T51" fmla="*/ 457 h 4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00" h="457">
                <a:moveTo>
                  <a:pt x="0" y="0"/>
                </a:moveTo>
                <a:cubicBezTo>
                  <a:pt x="112" y="2"/>
                  <a:pt x="225" y="4"/>
                  <a:pt x="254" y="15"/>
                </a:cubicBezTo>
                <a:cubicBezTo>
                  <a:pt x="283" y="26"/>
                  <a:pt x="172" y="57"/>
                  <a:pt x="172" y="68"/>
                </a:cubicBezTo>
                <a:cubicBezTo>
                  <a:pt x="172" y="79"/>
                  <a:pt x="249" y="71"/>
                  <a:pt x="254" y="83"/>
                </a:cubicBezTo>
                <a:cubicBezTo>
                  <a:pt x="259" y="95"/>
                  <a:pt x="214" y="138"/>
                  <a:pt x="202" y="142"/>
                </a:cubicBezTo>
                <a:cubicBezTo>
                  <a:pt x="190" y="146"/>
                  <a:pt x="170" y="105"/>
                  <a:pt x="179" y="105"/>
                </a:cubicBezTo>
                <a:cubicBezTo>
                  <a:pt x="188" y="105"/>
                  <a:pt x="250" y="123"/>
                  <a:pt x="254" y="142"/>
                </a:cubicBezTo>
                <a:cubicBezTo>
                  <a:pt x="258" y="161"/>
                  <a:pt x="202" y="208"/>
                  <a:pt x="202" y="217"/>
                </a:cubicBezTo>
                <a:cubicBezTo>
                  <a:pt x="202" y="226"/>
                  <a:pt x="249" y="181"/>
                  <a:pt x="254" y="195"/>
                </a:cubicBezTo>
                <a:cubicBezTo>
                  <a:pt x="259" y="209"/>
                  <a:pt x="241" y="286"/>
                  <a:pt x="231" y="300"/>
                </a:cubicBezTo>
                <a:cubicBezTo>
                  <a:pt x="221" y="314"/>
                  <a:pt x="190" y="276"/>
                  <a:pt x="194" y="277"/>
                </a:cubicBezTo>
                <a:cubicBezTo>
                  <a:pt x="198" y="278"/>
                  <a:pt x="252" y="288"/>
                  <a:pt x="254" y="307"/>
                </a:cubicBezTo>
                <a:cubicBezTo>
                  <a:pt x="256" y="326"/>
                  <a:pt x="218" y="383"/>
                  <a:pt x="209" y="389"/>
                </a:cubicBezTo>
                <a:cubicBezTo>
                  <a:pt x="200" y="395"/>
                  <a:pt x="192" y="343"/>
                  <a:pt x="202" y="344"/>
                </a:cubicBezTo>
                <a:cubicBezTo>
                  <a:pt x="212" y="345"/>
                  <a:pt x="300" y="378"/>
                  <a:pt x="269" y="397"/>
                </a:cubicBezTo>
                <a:cubicBezTo>
                  <a:pt x="238" y="416"/>
                  <a:pt x="126" y="436"/>
                  <a:pt x="15" y="45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" name="Line 8"/>
          <p:cNvSpPr>
            <a:spLocks noChangeShapeType="1"/>
          </p:cNvSpPr>
          <p:nvPr/>
        </p:nvSpPr>
        <p:spPr bwMode="auto">
          <a:xfrm>
            <a:off x="7962900" y="685800"/>
            <a:ext cx="0" cy="962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8" name="Object 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64375" y="1239838"/>
          <a:ext cx="166688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" name="Equation" r:id="rId8" imgW="177480" imgH="203040" progId="Equation.3">
                  <p:embed/>
                </p:oleObj>
              </mc:Choice>
              <mc:Fallback>
                <p:oleObj name="Equation" r:id="rId8" imgW="1774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1239838"/>
                        <a:ext cx="166688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Line 10"/>
          <p:cNvSpPr>
            <a:spLocks noChangeShapeType="1"/>
          </p:cNvSpPr>
          <p:nvPr/>
        </p:nvSpPr>
        <p:spPr bwMode="auto">
          <a:xfrm>
            <a:off x="7224713" y="898525"/>
            <a:ext cx="593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>
            <a:off x="7189788" y="1136650"/>
            <a:ext cx="59372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>
            <a:off x="7213600" y="1385888"/>
            <a:ext cx="56991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8002588" y="914400"/>
          <a:ext cx="552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0" name="Equation" r:id="rId9" imgW="266400" imgH="177480" progId="Equation.3">
                  <p:embed/>
                </p:oleObj>
              </mc:Choice>
              <mc:Fallback>
                <p:oleObj name="Equation" r:id="rId9" imgW="26640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588" y="914400"/>
                        <a:ext cx="55245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477000" y="2019300"/>
          <a:ext cx="20447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" name="Equation" r:id="rId11" imgW="901440" imgH="177480" progId="Equation.3">
                  <p:embed/>
                </p:oleObj>
              </mc:Choice>
              <mc:Fallback>
                <p:oleObj name="Equation" r:id="rId11" imgW="90144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019300"/>
                        <a:ext cx="20447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6275388" y="1592263"/>
            <a:ext cx="1019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Cathode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7591425" y="16573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Anode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800100" y="3124200"/>
            <a:ext cx="75819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Limited by magnitude of </a:t>
            </a:r>
            <a:r>
              <a:rPr lang="en-US" sz="2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electric </a:t>
            </a: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field: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TV Picture tube ~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X-ray tube ~10’s of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Van de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Graaf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 ~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MeV’s</a:t>
            </a:r>
            <a:endParaRPr lang="en-US" sz="20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Solutions:</a:t>
            </a:r>
          </a:p>
          <a:p>
            <a:pPr marL="633413" lvl="1" indent="-176213">
              <a:spcBef>
                <a:spcPct val="5000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Alternate fields to keep particles in </a:t>
            </a:r>
            <a:b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accelerating fields -&gt; 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Radio Frequency (RF)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acceleration</a:t>
            </a:r>
          </a:p>
          <a:p>
            <a:pPr marL="633413" lvl="1" indent="-176213">
              <a:spcBef>
                <a:spcPts val="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Bend particles so they see the same accelerating field over and over -&gt; 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cyclotrons, synchrotrons</a:t>
            </a:r>
          </a:p>
        </p:txBody>
      </p:sp>
      <p:pic>
        <p:nvPicPr>
          <p:cNvPr id="1043" name="Picture 20" descr="http://www.tgdaily.com/files/images/stories/article_images/fermilab/wcroft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743700" y="2628900"/>
            <a:ext cx="1497159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TextBox 21"/>
          <p:cNvSpPr txBox="1">
            <a:spLocks noChangeArrowheads="1"/>
          </p:cNvSpPr>
          <p:nvPr/>
        </p:nvSpPr>
        <p:spPr bwMode="auto">
          <a:xfrm>
            <a:off x="6324600" y="4876800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/>
              <a:t>FNAL </a:t>
            </a:r>
            <a:r>
              <a:rPr lang="en-US" sz="1600" dirty="0" err="1"/>
              <a:t>Cockroft</a:t>
            </a:r>
            <a:r>
              <a:rPr lang="en-US" sz="1600" dirty="0"/>
              <a:t>-Walton = 750 kV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BD7FE8-51C5-4648-9E54-A2671E80274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5241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Cyclotron (1930s)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501070" y="740650"/>
            <a:ext cx="4262955" cy="1069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A charged particle in a magnetic field will follow a circular path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smtClean="0"/>
              <a:t>Can accelerate particles by alternating the voltage on two accelerating “DEES”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dirty="0" smtClean="0"/>
              <a:t>Can get to high energies by adding just </a:t>
            </a:r>
            <a:r>
              <a:rPr lang="en-US" i="1" dirty="0" smtClean="0"/>
              <a:t>a little bit </a:t>
            </a:r>
            <a:r>
              <a:rPr lang="en-US" dirty="0" smtClean="0"/>
              <a:t>of energy each time around.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" name="Group 30"/>
          <p:cNvGrpSpPr/>
          <p:nvPr/>
        </p:nvGrpSpPr>
        <p:grpSpPr>
          <a:xfrm>
            <a:off x="4764025" y="587030"/>
            <a:ext cx="3619500" cy="2171700"/>
            <a:chOff x="4089205" y="360565"/>
            <a:chExt cx="3619500" cy="2171700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2809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0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3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4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5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6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7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8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9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0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1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32774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2775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2776" name="Object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7" name="Object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5" name="Straight Arrow Connector 54"/>
            <p:cNvCxnSpPr>
              <a:stCxn id="51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1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796" name="Object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1380" name="Picture 4" descr="File:Cyclotron pate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199" y="3276600"/>
            <a:ext cx="4343425" cy="2345450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5791200" y="5791200"/>
            <a:ext cx="26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Accelerating “DEES”</a:t>
            </a:r>
            <a:endParaRPr lang="en-US" sz="2000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267200" y="3124200"/>
            <a:ext cx="1143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13596B-8B8C-4972-9B9B-79ED7B91296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2" name="Date Placeholder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90500"/>
            <a:ext cx="7772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Round we go: the </a:t>
            </a:r>
            <a:r>
              <a:rPr lang="en-US" dirty="0"/>
              <a:t>first cyclotrons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0" y="1066800"/>
            <a:ext cx="3619500" cy="1819275"/>
          </a:xfrm>
        </p:spPr>
        <p:txBody>
          <a:bodyPr/>
          <a:lstStyle/>
          <a:p>
            <a:r>
              <a:rPr lang="en-US" dirty="0" smtClean="0"/>
              <a:t>~1930 (Berkeley)</a:t>
            </a:r>
          </a:p>
          <a:p>
            <a:pPr lvl="1"/>
            <a:r>
              <a:rPr lang="en-US" dirty="0" smtClean="0"/>
              <a:t>Lawrence and Livingston</a:t>
            </a:r>
          </a:p>
          <a:p>
            <a:pPr lvl="1"/>
            <a:r>
              <a:rPr lang="en-US" dirty="0" smtClean="0"/>
              <a:t>K=80keV</a:t>
            </a:r>
          </a:p>
        </p:txBody>
      </p:sp>
      <p:pic>
        <p:nvPicPr>
          <p:cNvPr id="28676" name="Picture 4" descr="Cyc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2646363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Cycl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352800"/>
            <a:ext cx="4064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69912" y="4381500"/>
            <a:ext cx="3925887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400" dirty="0">
                <a:latin typeface="+mn-lt"/>
              </a:rPr>
              <a:t>1935 - 60” Cyclotron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800" dirty="0">
                <a:solidFill>
                  <a:schemeClr val="accent2"/>
                </a:solidFill>
                <a:latin typeface="+mn-lt"/>
              </a:rPr>
              <a:t>Lawrence, et al. (LBL)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800" dirty="0">
                <a:solidFill>
                  <a:schemeClr val="accent2"/>
                </a:solidFill>
                <a:latin typeface="+mn-lt"/>
              </a:rPr>
              <a:t>~19 </a:t>
            </a:r>
            <a:r>
              <a:rPr lang="en-US" sz="18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(D</a:t>
            </a:r>
            <a:r>
              <a:rPr lang="en-US" sz="5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800" dirty="0">
                <a:solidFill>
                  <a:schemeClr val="accent2"/>
                </a:solidFill>
                <a:latin typeface="+mn-lt"/>
              </a:rPr>
              <a:t>Prototype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for many</a:t>
            </a:r>
            <a:endParaRPr lang="en-US" sz="36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124200"/>
            <a:ext cx="3407750" cy="3086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Interlude: Electrons vs. Protons</a:t>
            </a:r>
            <a:endParaRPr lang="en-US" dirty="0"/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571500"/>
            <a:ext cx="5029200" cy="3448050"/>
          </a:xfrm>
        </p:spPr>
        <p:txBody>
          <a:bodyPr/>
          <a:lstStyle/>
          <a:p>
            <a:r>
              <a:rPr lang="en-US" sz="2400" dirty="0" smtClean="0"/>
              <a:t>Electrons are point-like</a:t>
            </a:r>
          </a:p>
          <a:p>
            <a:pPr lvl="1"/>
            <a:r>
              <a:rPr lang="en-US" dirty="0" smtClean="0"/>
              <a:t>Well-defined initial state</a:t>
            </a:r>
          </a:p>
          <a:p>
            <a:pPr lvl="1"/>
            <a:r>
              <a:rPr lang="en-US" dirty="0" smtClean="0"/>
              <a:t>Full energy available to interaction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124200"/>
            <a:ext cx="5753100" cy="2971800"/>
          </a:xfrm>
        </p:spPr>
        <p:txBody>
          <a:bodyPr/>
          <a:lstStyle/>
          <a:p>
            <a:r>
              <a:rPr lang="en-US" sz="2400" dirty="0" smtClean="0"/>
              <a:t>Protons are made of quarks and gluons</a:t>
            </a:r>
          </a:p>
          <a:p>
            <a:pPr lvl="1"/>
            <a:r>
              <a:rPr lang="en-US" dirty="0" smtClean="0"/>
              <a:t>Interaction take place between these </a:t>
            </a:r>
            <a:r>
              <a:rPr lang="en-US" dirty="0" err="1" smtClean="0"/>
              <a:t>consituents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Only a small fraction of energy available, not well-defined.</a:t>
            </a:r>
          </a:p>
          <a:p>
            <a:pPr lvl="1"/>
            <a:r>
              <a:rPr lang="en-US" dirty="0" smtClean="0"/>
              <a:t>Rest of particle fragments -&gt; big mess!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47700" y="685800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March 2, 2014</a:t>
            </a:r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 - Accelerating Toward the Energy Frontier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9" name="Picture 8" descr="lep_event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5" t="7424" r="9362" b="6460"/>
          <a:stretch/>
        </p:blipFill>
        <p:spPr>
          <a:xfrm>
            <a:off x="5079785" y="214194"/>
            <a:ext cx="2998912" cy="3124398"/>
          </a:xfrm>
          <a:prstGeom prst="rect">
            <a:avLst/>
          </a:prstGeom>
        </p:spPr>
      </p:pic>
      <p:pic>
        <p:nvPicPr>
          <p:cNvPr id="10" name="Picture 9" descr="CMS_higgs_event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3" t="19652" r="13491" b="13041"/>
          <a:stretch/>
        </p:blipFill>
        <p:spPr>
          <a:xfrm>
            <a:off x="749728" y="3161433"/>
            <a:ext cx="4999235" cy="29430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91258" y="917970"/>
            <a:ext cx="2631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 smtClean="0">
                <a:solidFill>
                  <a:srgbClr val="C00000"/>
                </a:solidFill>
                <a:latin typeface="+mn-lt"/>
              </a:rPr>
              <a:t>e</a:t>
            </a:r>
            <a:r>
              <a:rPr lang="en-US" sz="2400" baseline="30000" dirty="0" err="1" smtClean="0">
                <a:solidFill>
                  <a:srgbClr val="C00000"/>
                </a:solidFill>
                <a:latin typeface="+mn-lt"/>
              </a:rPr>
              <a:t>+</a:t>
            </a:r>
            <a:r>
              <a:rPr lang="en-US" sz="2400" dirty="0" err="1" smtClean="0">
                <a:solidFill>
                  <a:srgbClr val="C00000"/>
                </a:solidFill>
                <a:latin typeface="+mn-lt"/>
              </a:rPr>
              <a:t>e</a:t>
            </a:r>
            <a:r>
              <a:rPr lang="en-US" sz="2400" baseline="30000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 collision at the LEP collider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30060" y="1331057"/>
            <a:ext cx="642624" cy="7649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19407" y="3717183"/>
            <a:ext cx="263169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proton-proton collision at the LHC collider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828910" y="4268560"/>
            <a:ext cx="643229" cy="1677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26"/>
          <p:cNvSpPr txBox="1">
            <a:spLocks noChangeArrowheads="1"/>
          </p:cNvSpPr>
          <p:nvPr/>
        </p:nvSpPr>
        <p:spPr bwMode="auto">
          <a:xfrm>
            <a:off x="1466850" y="6096000"/>
            <a:ext cx="62103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+mn-lt"/>
              </a:rPr>
              <a:t>So why don’t we stick to electrons??</a:t>
            </a:r>
          </a:p>
        </p:txBody>
      </p:sp>
    </p:spTree>
    <p:extLst>
      <p:ext uri="{BB962C8B-B14F-4D97-AF65-F5344CB8AC3E}">
        <p14:creationId xmlns:p14="http://schemas.microsoft.com/office/powerpoint/2010/main" val="17257699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39100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 Radiation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762000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57200" y="571500"/>
            <a:ext cx="6080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879043"/>
              </p:ext>
            </p:extLst>
          </p:nvPr>
        </p:nvGraphicFramePr>
        <p:xfrm>
          <a:off x="1811687" y="1447801"/>
          <a:ext cx="361001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79" name="Equation" r:id="rId3" imgW="1765300" imgH="457200" progId="Equation.DSMT4">
                  <p:embed/>
                </p:oleObj>
              </mc:Choice>
              <mc:Fallback>
                <p:oleObj name="Equation" r:id="rId3" imgW="1765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687" y="1447801"/>
                        <a:ext cx="3610018" cy="935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810789" y="1866919"/>
            <a:ext cx="3333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+mn-lt"/>
              </a:rPr>
              <a:t>An electron will radiate about 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10</a:t>
            </a:r>
            <a:r>
              <a:rPr lang="en-US" sz="1600" i="1" baseline="30000" dirty="0">
                <a:solidFill>
                  <a:srgbClr val="CC0000"/>
                </a:solidFill>
                <a:latin typeface="+mn-lt"/>
              </a:rPr>
              <a:t>13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 times more power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5247628" y="2229346"/>
            <a:ext cx="581887" cy="12677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23850" y="2857500"/>
            <a:ext cx="8820150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/>
                </a:solidFill>
                <a:latin typeface="+mn-lt"/>
              </a:rPr>
              <a:t>Protons: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 Synchrotron radiation does not affect kinematics very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much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Energy limited by strength of magnetic fields and size of ring</a:t>
            </a:r>
            <a:endParaRPr lang="en-US" sz="2000" dirty="0">
              <a:solidFill>
                <a:schemeClr val="accent2"/>
              </a:solidFill>
              <a:latin typeface="+mn-lt"/>
            </a:endParaRP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400" b="1" dirty="0">
                <a:solidFill>
                  <a:schemeClr val="accent2"/>
                </a:solidFill>
                <a:latin typeface="+mn-lt"/>
              </a:rPr>
              <a:t>Electrons: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Synchrotron radiation dominates kinematics</a:t>
            </a:r>
            <a:endParaRPr lang="en-US" sz="2000" dirty="0">
              <a:solidFill>
                <a:schemeClr val="accent2"/>
              </a:solidFill>
              <a:latin typeface="+mn-lt"/>
            </a:endParaRP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To to go higher energy, we have to </a:t>
            </a:r>
            <a:r>
              <a:rPr lang="en-US" sz="2000" i="1" dirty="0" smtClean="0">
                <a:solidFill>
                  <a:schemeClr val="accent2"/>
                </a:solidFill>
                <a:latin typeface="+mn-lt"/>
              </a:rPr>
              <a:t>lower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the magnetic field and go to </a:t>
            </a:r>
            <a:r>
              <a:rPr lang="en-US" sz="2000" i="1" dirty="0" smtClean="0">
                <a:solidFill>
                  <a:schemeClr val="accent2"/>
                </a:solidFill>
                <a:latin typeface="+mn-lt"/>
              </a:rPr>
              <a:t>huge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rings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Eventually, we lose the benefit of a circular accelerator, because we lose all the energy each time around.</a:t>
            </a:r>
            <a:endParaRPr lang="en-US" sz="2000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450003" y="2049502"/>
            <a:ext cx="1676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2284810" y="2279625"/>
            <a:ext cx="1982787" cy="382488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March 2, 2014</a:t>
            </a:r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 - Accelerating Toward the Energy Frontier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2600" y="579120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Since the beginning, the energy frontier has belonged to proton (and/or antiproton)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machines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2600" y="5791200"/>
            <a:ext cx="5943600" cy="685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7066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 and Upward!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62775"/>
          </a:xfrm>
        </p:spPr>
        <p:txBody>
          <a:bodyPr/>
          <a:lstStyle/>
          <a:p>
            <a:r>
              <a:rPr lang="en-US" dirty="0" smtClean="0"/>
              <a:t>Two major advances allowed accelerators to go beyond the energies possible at cyclotrons</a:t>
            </a:r>
          </a:p>
          <a:p>
            <a:pPr lvl="1"/>
            <a:r>
              <a:rPr lang="en-US" dirty="0" smtClean="0"/>
              <a:t>“Synchrotron” – in which the magnetic field is increased as the energy increases, such that particles continue to follow the same path.</a:t>
            </a:r>
          </a:p>
          <a:p>
            <a:pPr lvl="2"/>
            <a:r>
              <a:rPr lang="en-US" dirty="0" smtClean="0"/>
              <a:t>Edward McMillan, 1945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“Strong focusing” – a technique in which magnetic gradients (non-uniform fields) are used to focus particles and keep them in a smaller beam pipe than was possible with cyclotrons.</a:t>
            </a:r>
          </a:p>
          <a:p>
            <a:pPr lvl="2"/>
            <a:r>
              <a:rPr lang="en-US" dirty="0" smtClean="0"/>
              <a:t>Courant, Livingston and Snyder, 1952*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0400" y="5943600"/>
            <a:ext cx="586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*actually invented in 1949 by a Greek-American electrical engineer name Nicholas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Christofilos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, but it was completely ignored at the time!</a:t>
            </a:r>
          </a:p>
        </p:txBody>
      </p:sp>
    </p:spTree>
    <p:extLst>
      <p:ext uri="{BB962C8B-B14F-4D97-AF65-F5344CB8AC3E}">
        <p14:creationId xmlns:p14="http://schemas.microsoft.com/office/powerpoint/2010/main" val="8901220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640224" cy="623568"/>
          </a:xfrm>
        </p:spPr>
        <p:txBody>
          <a:bodyPr/>
          <a:lstStyle/>
          <a:p>
            <a:r>
              <a:rPr lang="en-US" sz="1800" dirty="0" smtClean="0"/>
              <a:t>High Energy Physics is based on Einstein’s equivalence of Mass and Energy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All reactions involve some mass changing either to or from energy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If we could convert a kilogram of mass </a:t>
            </a:r>
            <a:br>
              <a:rPr lang="en-US" sz="1800" dirty="0" smtClean="0"/>
            </a:br>
            <a:r>
              <a:rPr lang="en-US" sz="1800" dirty="0" smtClean="0"/>
              <a:t>entirely to energy, it would supply all </a:t>
            </a:r>
            <a:br>
              <a:rPr lang="en-US" sz="1800" dirty="0" smtClean="0"/>
            </a:br>
            <a:r>
              <a:rPr lang="en-US" sz="1800" dirty="0" smtClean="0"/>
              <a:t>the electricity in the United States for </a:t>
            </a:r>
            <a:br>
              <a:rPr lang="en-US" sz="1800" dirty="0" smtClean="0"/>
            </a:br>
            <a:r>
              <a:rPr lang="en-US" sz="1800" i="1" dirty="0" smtClean="0"/>
              <a:t>almost a day.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858672"/>
              </p:ext>
            </p:extLst>
          </p:nvPr>
        </p:nvGraphicFramePr>
        <p:xfrm>
          <a:off x="3886200" y="914400"/>
          <a:ext cx="1324299" cy="472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21" name="Equation" r:id="rId7" imgW="533400" imgH="190500" progId="Equation.DSMT4">
                  <p:embed/>
                </p:oleObj>
              </mc:Choice>
              <mc:Fallback>
                <p:oleObj name="Equation" r:id="rId7" imgW="533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6200" y="914400"/>
                        <a:ext cx="1324299" cy="472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Mythbusters Cement truck (trimmed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9"/>
          <a:srcRect l="923" t="14735" r="923" b="15385"/>
          <a:stretch/>
        </p:blipFill>
        <p:spPr>
          <a:xfrm>
            <a:off x="937227" y="2096228"/>
            <a:ext cx="3477118" cy="1856620"/>
          </a:xfrm>
          <a:prstGeom prst="rect">
            <a:avLst/>
          </a:prstGeom>
        </p:spPr>
      </p:pic>
      <p:pic>
        <p:nvPicPr>
          <p:cNvPr id="9" name="Castle Bravo (trimmed).mp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27877" y="2084549"/>
            <a:ext cx="3367985" cy="1894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80206" y="1690413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Chemical Explosion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399" y="1702675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Hydrogen Bomb</a:t>
            </a:r>
          </a:p>
        </p:txBody>
      </p:sp>
      <p:pic>
        <p:nvPicPr>
          <p:cNvPr id="12" name="Picture 11" descr="USA from space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419600"/>
            <a:ext cx="3100174" cy="20664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96240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.00000005% of mass converted to energy.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396240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~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.1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% (of just the Hydrogen!) converted.</a:t>
            </a:r>
          </a:p>
        </p:txBody>
      </p:sp>
    </p:spTree>
    <p:extLst>
      <p:ext uri="{BB962C8B-B14F-4D97-AF65-F5344CB8AC3E}">
        <p14:creationId xmlns:p14="http://schemas.microsoft.com/office/powerpoint/2010/main" val="25330214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uiExpand="1" build="p"/>
      <p:bldP spid="10" grpId="0"/>
      <p:bldP spid="11" grpId="0"/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Some important early synchrotrons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2743200" cy="2114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762000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Berkeley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Bevatron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1954 (weak focusing)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  <a:p>
            <a:pPr marL="285750" indent="-115888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6.2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Discovered antiproton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33600"/>
            <a:ext cx="3352800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895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Proton Synchrotron (PS)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1959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628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28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Still used in LHC injector chain!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86274"/>
            <a:ext cx="2971800" cy="2143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2400" y="4800600"/>
            <a:ext cx="3810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Proton Synchrotron (PS)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1960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808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33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Discovered charm quark, CP violation,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muon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neutrino</a:t>
            </a:r>
          </a:p>
        </p:txBody>
      </p:sp>
    </p:spTree>
    <p:extLst>
      <p:ext uri="{BB962C8B-B14F-4D97-AF65-F5344CB8AC3E}">
        <p14:creationId xmlns:p14="http://schemas.microsoft.com/office/powerpoint/2010/main" val="7998398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Colliding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7" y="873819"/>
            <a:ext cx="8294048" cy="5291879"/>
          </a:xfrm>
        </p:spPr>
        <p:txBody>
          <a:bodyPr/>
          <a:lstStyle/>
          <a:p>
            <a:r>
              <a:rPr lang="en-US" dirty="0" smtClean="0"/>
              <a:t>Two cars hitting each other head-on</a:t>
            </a:r>
            <a:br>
              <a:rPr lang="en-US" dirty="0" smtClean="0"/>
            </a:br>
            <a:r>
              <a:rPr lang="en-US" dirty="0" smtClean="0"/>
              <a:t>at 60 mph…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mtClean="0"/>
              <a:t>…is </a:t>
            </a:r>
            <a:r>
              <a:rPr lang="en-US" dirty="0" smtClean="0"/>
              <a:t>about the same </a:t>
            </a:r>
            <a:br>
              <a:rPr lang="en-US" dirty="0" smtClean="0"/>
            </a:br>
            <a:r>
              <a:rPr lang="en-US" dirty="0" smtClean="0"/>
              <a:t>as one car going 120 mph </a:t>
            </a:r>
            <a:br>
              <a:rPr lang="en-US" dirty="0" smtClean="0"/>
            </a:br>
            <a:r>
              <a:rPr lang="en-US" dirty="0" smtClean="0"/>
              <a:t>hitting a parked car.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1100" dirty="0" smtClean="0"/>
          </a:p>
          <a:p>
            <a:endParaRPr lang="en-US" dirty="0"/>
          </a:p>
          <a:p>
            <a:r>
              <a:rPr lang="en-US" dirty="0" smtClean="0"/>
              <a:t>But things get very different as we approach the speed of light…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head-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1972" y="544781"/>
            <a:ext cx="4354924" cy="2449645"/>
          </a:xfrm>
          <a:prstGeom prst="rect">
            <a:avLst/>
          </a:prstGeom>
        </p:spPr>
      </p:pic>
      <p:pic>
        <p:nvPicPr>
          <p:cNvPr id="8" name="parked car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7874" y="3289392"/>
            <a:ext cx="4263119" cy="23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401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381000"/>
          </a:xfrm>
        </p:spPr>
        <p:txBody>
          <a:bodyPr/>
          <a:lstStyle/>
          <a:p>
            <a:pPr>
              <a:defRPr/>
            </a:pPr>
            <a:r>
              <a:rPr lang="en-US" dirty="0"/>
              <a:t>The Case for Colliding Beams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685800"/>
            <a:ext cx="5334000" cy="4876800"/>
          </a:xfrm>
        </p:spPr>
        <p:txBody>
          <a:bodyPr/>
          <a:lstStyle/>
          <a:p>
            <a:r>
              <a:rPr lang="en-US" sz="2000" dirty="0" smtClean="0"/>
              <a:t>Beam hitting a stationary proton, the “center of mass” energy is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On the other hand, for colliding beams (of equal mass and energy) it’s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140263229"/>
              </p:ext>
            </p:extLst>
          </p:nvPr>
        </p:nvGraphicFramePr>
        <p:xfrm>
          <a:off x="6019800" y="914400"/>
          <a:ext cx="2590800" cy="560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3" name="Equation" r:id="rId3" imgW="1409400" imgH="304560" progId="Equation.3">
                  <p:embed/>
                </p:oleObj>
              </mc:Choice>
              <mc:Fallback>
                <p:oleObj name="Equation" r:id="rId3" imgW="140940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14400"/>
                        <a:ext cx="2590800" cy="5601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28489525"/>
              </p:ext>
            </p:extLst>
          </p:nvPr>
        </p:nvGraphicFramePr>
        <p:xfrm>
          <a:off x="6477000" y="2286000"/>
          <a:ext cx="165004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4" name="Equation" r:id="rId5" imgW="825480" imgH="228600" progId="Equation.3">
                  <p:embed/>
                </p:oleObj>
              </mc:Choice>
              <mc:Fallback>
                <p:oleObj name="Equation" r:id="rId5" imgW="8254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286000"/>
                        <a:ext cx="1650045" cy="457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419600" y="3276600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000" dirty="0">
                <a:latin typeface="+mn-lt"/>
              </a:rPr>
              <a:t>To get the 14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 CM design energy of the LHC with a single beam  on a fixed target would require that beam to have an energy of 100,000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! 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Would require a ring 10 times the diameter of the Earth!!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229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77000" y="762000"/>
            <a:ext cx="1600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24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29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77000" y="2057400"/>
            <a:ext cx="838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391400" y="2057400"/>
            <a:ext cx="914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2340" t="2049" r="22200" b="2005"/>
          <a:stretch/>
        </p:blipFill>
        <p:spPr>
          <a:xfrm>
            <a:off x="533400" y="2743200"/>
            <a:ext cx="3997448" cy="346605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19800" y="6291263"/>
            <a:ext cx="19050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43663"/>
            <a:ext cx="4724400" cy="3048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E. </a:t>
            </a:r>
            <a:r>
              <a:rPr lang="en-US" dirty="0" err="1" smtClean="0"/>
              <a:t>Prebys</a:t>
            </a:r>
            <a:r>
              <a:rPr lang="en-US" dirty="0" smtClean="0"/>
              <a:t> - Accelerating Toward the Energy Frontier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  <p:bldP spid="8" grpId="0"/>
      <p:bldP spid="2" grpId="0" animBg="1"/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Evolution of the Energy Frontier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755" y="2353660"/>
            <a:ext cx="168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~a factor of 10 every 15 years</a:t>
            </a:r>
            <a:endParaRPr lang="en-US" dirty="0"/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548625"/>
            <a:ext cx="6644065" cy="60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934200" y="579120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43800" y="5562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proton mass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62937" cy="441325"/>
          </a:xfrm>
        </p:spPr>
        <p:txBody>
          <a:bodyPr/>
          <a:lstStyle/>
          <a:p>
            <a:r>
              <a:rPr lang="en-US" dirty="0" smtClean="0"/>
              <a:t>First Proton Collider: CERN Intersecting Storage Rings (ISR)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93720" y="1623965"/>
            <a:ext cx="3650280" cy="3571665"/>
          </a:xfrm>
        </p:spPr>
        <p:txBody>
          <a:bodyPr/>
          <a:lstStyle/>
          <a:p>
            <a:r>
              <a:rPr lang="en-US" sz="2000" dirty="0" smtClean="0"/>
              <a:t>1971</a:t>
            </a:r>
          </a:p>
          <a:p>
            <a:r>
              <a:rPr lang="en-US" sz="2000" dirty="0" smtClean="0"/>
              <a:t>31 </a:t>
            </a:r>
            <a:r>
              <a:rPr lang="en-US" sz="2000" dirty="0" err="1" smtClean="0"/>
              <a:t>GeV</a:t>
            </a:r>
            <a:r>
              <a:rPr lang="en-US" sz="2000" dirty="0" smtClean="0"/>
              <a:t> + 31 </a:t>
            </a:r>
            <a:r>
              <a:rPr lang="en-US" sz="2000" dirty="0" err="1" smtClean="0"/>
              <a:t>GeV</a:t>
            </a:r>
            <a:r>
              <a:rPr lang="en-US" sz="2000" dirty="0" smtClean="0"/>
              <a:t> colliding proton beams.</a:t>
            </a:r>
          </a:p>
          <a:p>
            <a:pPr lvl="1"/>
            <a:r>
              <a:rPr lang="en-US" sz="1600" dirty="0" smtClean="0"/>
              <a:t>Highest CM Energy for 10 years</a:t>
            </a:r>
          </a:p>
          <a:p>
            <a:r>
              <a:rPr lang="en-US" sz="2000" dirty="0" smtClean="0"/>
              <a:t>Set a luminosity record that was not broken for 28 years!</a:t>
            </a:r>
            <a:endParaRPr lang="en-US" sz="1600" dirty="0"/>
          </a:p>
        </p:txBody>
      </p:sp>
      <p:pic>
        <p:nvPicPr>
          <p:cNvPr id="10" name="Picture 9" descr="CERN_i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666" y="1547155"/>
            <a:ext cx="5016894" cy="397300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SppS</a:t>
            </a:r>
            <a:r>
              <a:rPr lang="en-US" dirty="0" smtClean="0"/>
              <a:t>: First proton-antiproton Collider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05" y="855865"/>
            <a:ext cx="5338295" cy="2897735"/>
          </a:xfrm>
        </p:spPr>
        <p:txBody>
          <a:bodyPr/>
          <a:lstStyle/>
          <a:p>
            <a:r>
              <a:rPr lang="en-US" sz="1800" dirty="0" smtClean="0"/>
              <a:t>Protons from the SPS were used to produce antiprotons, which were collected</a:t>
            </a:r>
          </a:p>
          <a:p>
            <a:r>
              <a:rPr lang="en-US" sz="1800" dirty="0" smtClean="0"/>
              <a:t>These were injected in the opposite direction (same beam pipe) and accelerated</a:t>
            </a:r>
          </a:p>
          <a:p>
            <a:r>
              <a:rPr lang="en-US" sz="1800" dirty="0" smtClean="0"/>
              <a:t>First collisions in 1981</a:t>
            </a:r>
          </a:p>
          <a:p>
            <a:r>
              <a:rPr lang="en-US" sz="1800" dirty="0" smtClean="0"/>
              <a:t>Discovery of W and Z in 1983</a:t>
            </a:r>
          </a:p>
          <a:p>
            <a:pPr lvl="1"/>
            <a:r>
              <a:rPr lang="en-US" sz="1800" dirty="0" smtClean="0"/>
              <a:t>Nobel Prize for Rubbia and Van der Meer</a:t>
            </a:r>
            <a:endParaRPr lang="en-US" sz="1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85120" y="241385"/>
            <a:ext cx="15362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26" name="Picture 2" descr="http://www.cosmiclight.com/ofquasarsandquanta/images/cernacc.gif"/>
          <p:cNvPicPr>
            <a:picLocks noChangeAspect="1" noChangeArrowheads="1"/>
          </p:cNvPicPr>
          <p:nvPr/>
        </p:nvPicPr>
        <p:blipFill>
          <a:blip r:embed="rId2" cstate="print"/>
          <a:srcRect t="20502"/>
          <a:stretch>
            <a:fillRect/>
          </a:stretch>
        </p:blipFill>
        <p:spPr bwMode="auto">
          <a:xfrm>
            <a:off x="462665" y="894270"/>
            <a:ext cx="3333750" cy="3127321"/>
          </a:xfrm>
          <a:prstGeom prst="rect">
            <a:avLst/>
          </a:prstGeom>
          <a:noFill/>
        </p:spPr>
      </p:pic>
      <p:pic>
        <p:nvPicPr>
          <p:cNvPr id="10" name="Picture 5" descr="SPP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352800"/>
            <a:ext cx="4184315" cy="311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2665" y="4389125"/>
            <a:ext cx="4032525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Energy initially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270+270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GeV</a:t>
            </a:r>
            <a:endParaRPr kumimoji="0" lang="en-US" sz="1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sz="1800" dirty="0" smtClean="0">
                <a:latin typeface="+mn-lt"/>
              </a:rPr>
              <a:t>Raised to 315+315 </a:t>
            </a:r>
            <a:r>
              <a:rPr lang="en-US" sz="1800" dirty="0" err="1" smtClean="0">
                <a:latin typeface="+mn-lt"/>
              </a:rPr>
              <a:t>GeV</a:t>
            </a:r>
            <a:endParaRPr lang="en-US" sz="1800" dirty="0" smtClean="0">
              <a:latin typeface="+mn-lt"/>
            </a:endParaRP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1800" dirty="0" smtClean="0">
                <a:latin typeface="+mn-lt"/>
              </a:rPr>
              <a:t>Limited by power loss in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magnets!</a:t>
            </a:r>
          </a:p>
        </p:txBody>
      </p:sp>
      <p:sp>
        <p:nvSpPr>
          <p:cNvPr id="12" name="Oval 11"/>
          <p:cNvSpPr/>
          <p:nvPr/>
        </p:nvSpPr>
        <p:spPr>
          <a:xfrm>
            <a:off x="5877770" y="894270"/>
            <a:ext cx="499265" cy="26883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562225" y="677863"/>
            <a:ext cx="3457575" cy="750887"/>
          </a:xfrm>
          <a:custGeom>
            <a:avLst/>
            <a:gdLst>
              <a:gd name="connsiteX0" fmla="*/ 3457575 w 3457575"/>
              <a:gd name="connsiteY0" fmla="*/ 217487 h 750887"/>
              <a:gd name="connsiteX1" fmla="*/ 2676525 w 3457575"/>
              <a:gd name="connsiteY1" fmla="*/ 74612 h 750887"/>
              <a:gd name="connsiteX2" fmla="*/ 1400175 w 3457575"/>
              <a:gd name="connsiteY2" fmla="*/ 112712 h 750887"/>
              <a:gd name="connsiteX3" fmla="*/ 0 w 3457575"/>
              <a:gd name="connsiteY3" fmla="*/ 750887 h 75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7575" h="750887">
                <a:moveTo>
                  <a:pt x="3457575" y="217487"/>
                </a:moveTo>
                <a:cubicBezTo>
                  <a:pt x="3238500" y="154780"/>
                  <a:pt x="3019425" y="92074"/>
                  <a:pt x="2676525" y="74612"/>
                </a:cubicBezTo>
                <a:cubicBezTo>
                  <a:pt x="2333625" y="57150"/>
                  <a:pt x="1846262" y="0"/>
                  <a:pt x="1400175" y="112712"/>
                </a:cubicBezTo>
                <a:cubicBezTo>
                  <a:pt x="954088" y="225424"/>
                  <a:pt x="477044" y="488155"/>
                  <a:pt x="0" y="750887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745" y="51572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design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990600" y="5105400"/>
            <a:ext cx="2819400" cy="609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Superconductivity: Enabling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25435"/>
            <a:ext cx="8487505" cy="3955715"/>
          </a:xfrm>
        </p:spPr>
        <p:txBody>
          <a:bodyPr/>
          <a:lstStyle/>
          <a:p>
            <a:r>
              <a:rPr lang="en-US" sz="2000" dirty="0" smtClean="0"/>
              <a:t>The maximum </a:t>
            </a:r>
            <a:r>
              <a:rPr lang="en-US" sz="2000" dirty="0" err="1" smtClean="0"/>
              <a:t>SppS</a:t>
            </a:r>
            <a:r>
              <a:rPr lang="en-US" sz="2000" dirty="0" smtClean="0"/>
              <a:t> energy was limited by the maximum power loss that the conventional magnets could support.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sym typeface="Symbol"/>
              </a:rPr>
              <a:t>LHC made out of such magnets would be roughly the size of Rhode Island!</a:t>
            </a:r>
          </a:p>
          <a:p>
            <a:r>
              <a:rPr lang="en-US" sz="2000" dirty="0" smtClean="0">
                <a:sym typeface="Symbol"/>
              </a:rPr>
              <a:t>Highest energy colliders only possible using superconducting magnets</a:t>
            </a:r>
          </a:p>
          <a:p>
            <a:r>
              <a:rPr lang="en-US" sz="2200" dirty="0" smtClean="0">
                <a:sym typeface="Symbol"/>
              </a:rPr>
              <a:t>Must take the bad with the good</a:t>
            </a:r>
          </a:p>
          <a:p>
            <a:pPr lvl="1"/>
            <a:r>
              <a:rPr lang="en-US" sz="1800" dirty="0" smtClean="0">
                <a:sym typeface="Symbol"/>
              </a:rPr>
              <a:t>Conventional magnets are		Superconducting magnets are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simple and naturally dissipate		complex and represent a great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energy as they operate		deal of stored energy which must 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					be handled if something goes wrong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505200"/>
            <a:ext cx="3505200" cy="26289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3657600"/>
            <a:ext cx="3149599" cy="2362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2109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180990"/>
              </p:ext>
            </p:extLst>
          </p:nvPr>
        </p:nvGraphicFramePr>
        <p:xfrm>
          <a:off x="6553200" y="6019800"/>
          <a:ext cx="1270130" cy="49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90" name="Equation" r:id="rId5" imgW="482400" imgH="190440" progId="Equation.3">
                  <p:embed/>
                </p:oleObj>
              </mc:Choice>
              <mc:Fallback>
                <p:oleObj name="Equation" r:id="rId5" imgW="482400" imgH="1904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019800"/>
                        <a:ext cx="1270130" cy="49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66965" y="740650"/>
            <a:ext cx="1152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" y="1676400"/>
            <a:ext cx="8449100" cy="38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539475" y="740650"/>
            <a:ext cx="8251825" cy="768100"/>
          </a:xfrm>
        </p:spPr>
        <p:txBody>
          <a:bodyPr/>
          <a:lstStyle/>
          <a:p>
            <a:r>
              <a:rPr lang="en-US" sz="2000" dirty="0" smtClean="0"/>
              <a:t>Superconductor can change phase back to normal conductor by crossing the “critical surface”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When this happens, the conductor heats quickly, causing the surrounding conductor to go normal and dumping lots of heat into the liquid </a:t>
            </a:r>
            <a:r>
              <a:rPr lang="en-US" sz="2000" dirty="0" err="1" smtClean="0"/>
              <a:t>Helium</a:t>
            </a:r>
            <a:r>
              <a:rPr lang="en-US" sz="20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err="1" smtClean="0"/>
              <a:t>“quench</a:t>
            </a:r>
            <a:r>
              <a:rPr lang="en-US" sz="2000" dirty="0" smtClean="0"/>
              <a:t>”</a:t>
            </a:r>
          </a:p>
          <a:p>
            <a:pPr lvl="1"/>
            <a:r>
              <a:rPr lang="en-US" sz="1600" dirty="0" smtClean="0"/>
              <a:t>all of the energy stored in the magnet must be dissipated in some way</a:t>
            </a:r>
          </a:p>
          <a:p>
            <a:r>
              <a:rPr lang="en-US" sz="2000" dirty="0" smtClean="0"/>
              <a:t>Dealing with quenches is the single biggest issue for any superconducting synchrotron!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When is a superconductor not a superconductor?</a:t>
            </a:r>
            <a:endParaRPr lang="en-US" dirty="0"/>
          </a:p>
        </p:txBody>
      </p:sp>
      <p:grpSp>
        <p:nvGrpSpPr>
          <p:cNvPr id="3" name="Group 20"/>
          <p:cNvGrpSpPr/>
          <p:nvPr/>
        </p:nvGrpSpPr>
        <p:grpSpPr>
          <a:xfrm>
            <a:off x="1519080" y="1399954"/>
            <a:ext cx="6904375" cy="2871711"/>
            <a:chOff x="1519080" y="1399954"/>
            <a:chExt cx="6904375" cy="2871711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19080" y="1399954"/>
              <a:ext cx="3398565" cy="2871711"/>
              <a:chOff x="2209799" y="1485900"/>
              <a:chExt cx="3647207" cy="3121008"/>
            </a:xfrm>
          </p:grpSpPr>
          <p:pic>
            <p:nvPicPr>
              <p:cNvPr id="24588" name="Picture 4" descr="http://www.ebyte.it/library/educards/nmr/Superconductivity_StateDiagram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799" y="1485900"/>
                <a:ext cx="3647207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352527" y="2019201"/>
                <a:ext cx="2439406" cy="876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590" name="TextBox 10"/>
              <p:cNvSpPr txBox="1">
                <a:spLocks noChangeArrowheads="1"/>
              </p:cNvSpPr>
              <p:nvPr/>
            </p:nvSpPr>
            <p:spPr bwMode="auto">
              <a:xfrm>
                <a:off x="4341225" y="4105165"/>
                <a:ext cx="685800" cy="50174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400" b="1" dirty="0" err="1"/>
                  <a:t>T</a:t>
                </a:r>
                <a:r>
                  <a:rPr lang="en-US" sz="2400" b="1" baseline="-25000" dirty="0" err="1"/>
                  <a:t>c</a:t>
                </a:r>
                <a:endParaRPr lang="en-US" sz="2400" b="1" baseline="-25000" dirty="0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1800068" y="2790604"/>
              <a:ext cx="1104900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428717" y="1780954"/>
              <a:ext cx="18288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push the B field (current) too high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266230" y="3390595"/>
              <a:ext cx="17145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94455" y="2968140"/>
              <a:ext cx="34290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increase the temp, through heat leaks, deposited energy or </a:t>
              </a:r>
              <a:r>
                <a:rPr lang="en-US" sz="1800" i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mechanical deformation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09600" y="5562600"/>
            <a:ext cx="8103455" cy="652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uild="p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143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Quench Example: MRI Magnet*</a:t>
            </a:r>
            <a:endParaRPr lang="en-US" dirty="0"/>
          </a:p>
        </p:txBody>
      </p:sp>
      <p:pic>
        <p:nvPicPr>
          <p:cNvPr id="10" name="quench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3200" y="1066800"/>
            <a:ext cx="6197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723899" y="6019800"/>
            <a:ext cx="82624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*pulled off the web.  We recover our Helium.</a:t>
            </a:r>
          </a:p>
        </p:txBody>
      </p:sp>
      <p:sp>
        <p:nvSpPr>
          <p:cNvPr id="2560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March 2, 2014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78C6B0-DDC7-4F25-9489-EB25151B2F68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2560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 - Accelerating Toward the Energy Frontier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Tevatron</a:t>
            </a:r>
            <a:r>
              <a:rPr lang="en-US" dirty="0" smtClean="0"/>
              <a:t>: First Superconducting Synchrotron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27299" y="990600"/>
            <a:ext cx="4608601" cy="5179106"/>
          </a:xfrm>
        </p:spPr>
        <p:txBody>
          <a:bodyPr/>
          <a:lstStyle/>
          <a:p>
            <a:r>
              <a:rPr lang="en-US" sz="2000" dirty="0" smtClean="0"/>
              <a:t>1968 – Fermilab Construction Begins</a:t>
            </a:r>
          </a:p>
          <a:p>
            <a:r>
              <a:rPr lang="en-US" sz="2000" dirty="0" smtClean="0"/>
              <a:t>1972 – Beam in Main Ring </a:t>
            </a:r>
          </a:p>
          <a:p>
            <a:pPr lvl="1"/>
            <a:r>
              <a:rPr lang="en-US" sz="2000" dirty="0" smtClean="0"/>
              <a:t>(normal magnets)</a:t>
            </a:r>
          </a:p>
          <a:p>
            <a:r>
              <a:rPr lang="en-US" sz="2000" dirty="0" smtClean="0"/>
              <a:t>Plans soon began for a superconducting collider to share the ring.</a:t>
            </a:r>
          </a:p>
          <a:p>
            <a:pPr lvl="1"/>
            <a:r>
              <a:rPr lang="en-US" sz="2000" dirty="0" smtClean="0"/>
              <a:t>Dubbed “Saver </a:t>
            </a:r>
            <a:r>
              <a:rPr lang="en-US" sz="2000" dirty="0" err="1" smtClean="0"/>
              <a:t>Doubler</a:t>
            </a:r>
            <a:r>
              <a:rPr lang="en-US" sz="2000" dirty="0" smtClean="0"/>
              <a:t>” </a:t>
            </a:r>
            <a:br>
              <a:rPr lang="en-US" sz="2000" dirty="0" smtClean="0"/>
            </a:br>
            <a:r>
              <a:rPr lang="en-US" dirty="0" smtClean="0">
                <a:solidFill>
                  <a:srgbClr val="FF0000"/>
                </a:solidFill>
              </a:rPr>
              <a:t>(later “Tevatron”)</a:t>
            </a:r>
            <a:endParaRPr lang="en-US" dirty="0" smtClean="0"/>
          </a:p>
          <a:p>
            <a:r>
              <a:rPr lang="en-US" sz="2000" dirty="0" smtClean="0"/>
              <a:t>1985 – First proton-antiproton collisions in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Most powerful accelerator in the world </a:t>
            </a:r>
            <a:r>
              <a:rPr lang="en-US" sz="1800" i="1" dirty="0" smtClean="0"/>
              <a:t>for the next quarter century</a:t>
            </a:r>
          </a:p>
          <a:p>
            <a:r>
              <a:rPr lang="en-US" sz="2000" dirty="0" smtClean="0"/>
              <a:t>1995 – Top quark discovery</a:t>
            </a:r>
          </a:p>
          <a:p>
            <a:r>
              <a:rPr lang="en-US" sz="2000" dirty="0" smtClean="0"/>
              <a:t>2011 –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shut down after successful LHC startup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310" y="3659430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1320" y="3851455"/>
            <a:ext cx="138258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Main Ring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0585" y="5694895"/>
            <a:ext cx="11521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Tevatron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883650" y="4350720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536536" y="5464465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pic>
        <p:nvPicPr>
          <p:cNvPr id="405506" name="Picture 2" descr="http://www.torrocpost.com/wp-content/uploads/fermi-acceleratorcomplex.jpg"/>
          <p:cNvPicPr>
            <a:picLocks noChangeAspect="1" noChangeArrowheads="1"/>
          </p:cNvPicPr>
          <p:nvPr/>
        </p:nvPicPr>
        <p:blipFill>
          <a:blip r:embed="rId4" cstate="print"/>
          <a:srcRect l="2563" r="1762"/>
          <a:stretch>
            <a:fillRect/>
          </a:stretch>
        </p:blipFill>
        <p:spPr bwMode="auto">
          <a:xfrm>
            <a:off x="462665" y="1047889"/>
            <a:ext cx="3931120" cy="1958655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3035800" y="2929735"/>
            <a:ext cx="352522" cy="822036"/>
          </a:xfrm>
          <a:custGeom>
            <a:avLst/>
            <a:gdLst>
              <a:gd name="connsiteX0" fmla="*/ 0 w 352522"/>
              <a:gd name="connsiteY0" fmla="*/ 0 h 822036"/>
              <a:gd name="connsiteX1" fmla="*/ 350982 w 352522"/>
              <a:gd name="connsiteY1" fmla="*/ 443345 h 822036"/>
              <a:gd name="connsiteX2" fmla="*/ 9237 w 352522"/>
              <a:gd name="connsiteY2" fmla="*/ 822036 h 8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22" h="822036">
                <a:moveTo>
                  <a:pt x="0" y="0"/>
                </a:moveTo>
                <a:cubicBezTo>
                  <a:pt x="174721" y="153169"/>
                  <a:pt x="349443" y="306339"/>
                  <a:pt x="350982" y="443345"/>
                </a:cubicBezTo>
                <a:cubicBezTo>
                  <a:pt x="352522" y="580351"/>
                  <a:pt x="64655" y="760460"/>
                  <a:pt x="9237" y="822036"/>
                </a:cubicBezTo>
              </a:path>
            </a:pathLst>
          </a:cu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  <p:bldP spid="11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03776" y="690226"/>
            <a:ext cx="8438776" cy="3356258"/>
          </a:xfrm>
        </p:spPr>
        <p:txBody>
          <a:bodyPr/>
          <a:lstStyle/>
          <a:p>
            <a:r>
              <a:rPr lang="en-US" sz="1600" dirty="0" smtClean="0"/>
              <a:t>A body in motion will have a</a:t>
            </a:r>
            <a:br>
              <a:rPr lang="en-US" sz="1600" dirty="0" smtClean="0"/>
            </a:br>
            <a:r>
              <a:rPr lang="en-US" sz="1600" dirty="0" smtClean="0"/>
              <a:t>total energy given by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The difference between this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i="1" dirty="0" smtClean="0"/>
              <a:t>mc</a:t>
            </a:r>
            <a:r>
              <a:rPr lang="en-US" sz="1600" i="1" baseline="30000" dirty="0" smtClean="0"/>
              <a:t>2</a:t>
            </a:r>
            <a:r>
              <a:rPr lang="en-US" sz="1600" i="1" dirty="0" smtClean="0"/>
              <a:t> </a:t>
            </a:r>
            <a:r>
              <a:rPr lang="en-US" sz="1600" dirty="0" smtClean="0"/>
              <a:t>is called the “kinetic</a:t>
            </a:r>
            <a:br>
              <a:rPr lang="en-US" sz="1600" dirty="0" smtClean="0"/>
            </a:br>
            <a:r>
              <a:rPr lang="en-US" sz="1600" dirty="0" smtClean="0"/>
              <a:t>energy”</a:t>
            </a:r>
            <a:endParaRPr lang="en-US" sz="1600" dirty="0"/>
          </a:p>
          <a:p>
            <a:r>
              <a:rPr lang="en-US" sz="1600" dirty="0" smtClean="0"/>
              <a:t>Here are some examples of</a:t>
            </a:r>
            <a:br>
              <a:rPr lang="en-US" sz="1600" dirty="0" smtClean="0"/>
            </a:br>
            <a:r>
              <a:rPr lang="en-US" sz="1600" dirty="0" smtClean="0"/>
              <a:t>kinetic energy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705" t="1712" r="6733" b="2245"/>
          <a:stretch/>
        </p:blipFill>
        <p:spPr>
          <a:xfrm>
            <a:off x="3774223" y="245242"/>
            <a:ext cx="5069660" cy="3661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0621" y="3179380"/>
            <a:ext cx="1497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Rest Energy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5448" y="2666124"/>
            <a:ext cx="674414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C00000"/>
                </a:solidFill>
                <a:latin typeface="+mn-lt"/>
              </a:rPr>
              <a:t>Kinetic Energy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4800" y="1371600"/>
            <a:ext cx="228600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For v&lt;&lt;c (speed of light),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Kinetic energy ~ ½mv</a:t>
            </a:r>
            <a:r>
              <a:rPr lang="en-US" sz="1400" baseline="30000" dirty="0" smtClean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03379" y="1900621"/>
            <a:ext cx="131380" cy="109482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8000" y="990600"/>
            <a:ext cx="1287517" cy="945931"/>
            <a:chOff x="6560207" y="691930"/>
            <a:chExt cx="1287517" cy="945931"/>
          </a:xfrm>
        </p:grpSpPr>
        <p:sp>
          <p:nvSpPr>
            <p:cNvPr id="17" name="Rectangle 16"/>
            <p:cNvSpPr/>
            <p:nvPr/>
          </p:nvSpPr>
          <p:spPr>
            <a:xfrm>
              <a:off x="6560207" y="691930"/>
              <a:ext cx="1287517" cy="945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3493742"/>
                </p:ext>
              </p:extLst>
            </p:nvPr>
          </p:nvGraphicFramePr>
          <p:xfrm>
            <a:off x="6581226" y="693464"/>
            <a:ext cx="1264845" cy="935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6" name="Equation" r:id="rId4" imgW="927100" imgH="685800" progId="Equation.DSMT4">
                    <p:embed/>
                  </p:oleObj>
                </mc:Choice>
                <mc:Fallback>
                  <p:oleObj name="Equation" r:id="rId4" imgW="927100" imgH="685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81226" y="693464"/>
                          <a:ext cx="1264845" cy="9356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533070"/>
              </p:ext>
            </p:extLst>
          </p:nvPr>
        </p:nvGraphicFramePr>
        <p:xfrm>
          <a:off x="990600" y="1295400"/>
          <a:ext cx="2213085" cy="110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" name="Equation" r:id="rId6" imgW="1422400" imgH="711200" progId="Equation.DSMT4">
                  <p:embed/>
                </p:oleObj>
              </mc:Choice>
              <mc:Fallback>
                <p:oleObj name="Equation" r:id="rId6" imgW="1422400" imgH="71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1295400"/>
                        <a:ext cx="2213085" cy="110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20334"/>
              </p:ext>
            </p:extLst>
          </p:nvPr>
        </p:nvGraphicFramePr>
        <p:xfrm>
          <a:off x="586828" y="4224721"/>
          <a:ext cx="8338207" cy="206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9772"/>
                <a:gridCol w="2057400"/>
                <a:gridCol w="1524000"/>
                <a:gridCol w="2067035"/>
              </a:tblGrid>
              <a:tr h="53121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Example</a:t>
                      </a:r>
                      <a:endParaRPr lang="en-US" sz="1600" b="1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Velocity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Velocity/</a:t>
                      </a:r>
                    </a:p>
                    <a:p>
                      <a:r>
                        <a:rPr lang="en-US" sz="1600" b="1" dirty="0" smtClean="0"/>
                        <a:t>Speed</a:t>
                      </a:r>
                      <a:r>
                        <a:rPr lang="en-US" sz="1600" b="1" baseline="0" dirty="0" smtClean="0"/>
                        <a:t> of light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Kinetic Energy/</a:t>
                      </a:r>
                      <a:r>
                        <a:rPr lang="en-US" sz="1600" b="1" i="1" dirty="0" smtClean="0"/>
                        <a:t>(mc</a:t>
                      </a:r>
                      <a:r>
                        <a:rPr lang="en-US" sz="1600" b="1" i="1" baseline="30000" dirty="0" smtClean="0"/>
                        <a:t>2</a:t>
                      </a:r>
                      <a:r>
                        <a:rPr lang="en-US" sz="1600" b="1" i="1" baseline="0" dirty="0" smtClean="0"/>
                        <a:t>)</a:t>
                      </a:r>
                      <a:endParaRPr lang="en-US" sz="1600" b="1" i="1" baseline="30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Race car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r>
                        <a:rPr lang="en-US" sz="1400" baseline="0" dirty="0" smtClean="0"/>
                        <a:t> mph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.000000000000025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Apollo 12 (fastest men)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24,791 mph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.000037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.00000000068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Proton</a:t>
                      </a:r>
                      <a:r>
                        <a:rPr lang="en-US" sz="1400" baseline="0" dirty="0" smtClean="0"/>
                        <a:t> in the LHC (full energy)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Light minus 2.7 m/s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.999999991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7500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Electron</a:t>
                      </a:r>
                      <a:r>
                        <a:rPr lang="en-US" sz="1400" baseline="0" dirty="0" smtClean="0"/>
                        <a:t> in LEP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Light minus 3.6 mm/s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.999999999988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203,000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33400" y="5562600"/>
            <a:ext cx="8458200" cy="990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3400" y="3962400"/>
            <a:ext cx="8458200" cy="1600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381000"/>
            <a:ext cx="3314700" cy="3048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373869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0531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 Dead-end on the Road to Higher Energy</a:t>
            </a:r>
            <a:endParaRPr lang="en-US" dirty="0"/>
          </a:p>
        </p:txBody>
      </p:sp>
      <p:sp>
        <p:nvSpPr>
          <p:cNvPr id="30723" name="Content Placeholder 3"/>
          <p:cNvSpPr>
            <a:spLocks noGrp="1"/>
          </p:cNvSpPr>
          <p:nvPr>
            <p:ph idx="1"/>
          </p:nvPr>
        </p:nvSpPr>
        <p:spPr>
          <a:xfrm>
            <a:off x="647700" y="800100"/>
            <a:ext cx="8251825" cy="5553075"/>
          </a:xfrm>
        </p:spPr>
        <p:txBody>
          <a:bodyPr/>
          <a:lstStyle/>
          <a:p>
            <a:r>
              <a:rPr lang="en-US" sz="2000" dirty="0" smtClean="0"/>
              <a:t>1980’s  - US begins planning in earnest for a 20 TeV+20 </a:t>
            </a:r>
            <a:r>
              <a:rPr lang="en-US" sz="2000" dirty="0" err="1" smtClean="0"/>
              <a:t>TeV</a:t>
            </a:r>
            <a:r>
              <a:rPr lang="en-US" sz="2000" dirty="0" smtClean="0"/>
              <a:t> “Superconducting Super Collider” or (SSC).</a:t>
            </a:r>
          </a:p>
          <a:p>
            <a:pPr lvl="1"/>
            <a:r>
              <a:rPr lang="en-US" sz="1800" dirty="0" smtClean="0"/>
              <a:t>87 km in circumference!</a:t>
            </a:r>
          </a:p>
          <a:p>
            <a:pPr lvl="1"/>
            <a:r>
              <a:rPr lang="en-US" sz="1800" dirty="0" smtClean="0"/>
              <a:t>Considered superior to the </a:t>
            </a:r>
            <a:br>
              <a:rPr lang="en-US" sz="1800" dirty="0" smtClean="0"/>
            </a:br>
            <a:r>
              <a:rPr lang="en-US" sz="1800" dirty="0" smtClean="0"/>
              <a:t>“Large Hadron Collider” (LHC) </a:t>
            </a:r>
            <a:br>
              <a:rPr lang="en-US" sz="1800" dirty="0" smtClean="0"/>
            </a:br>
            <a:r>
              <a:rPr lang="en-US" sz="1800" dirty="0" smtClean="0"/>
              <a:t>then being proposed by CERN.</a:t>
            </a:r>
          </a:p>
          <a:p>
            <a:r>
              <a:rPr lang="en-US" sz="2000" dirty="0" smtClean="0"/>
              <a:t>1987 – site chosen near </a:t>
            </a:r>
            <a:br>
              <a:rPr lang="en-US" sz="2000" dirty="0" smtClean="0"/>
            </a:br>
            <a:r>
              <a:rPr lang="en-US" sz="2000" dirty="0" smtClean="0"/>
              <a:t>Dallas, TX</a:t>
            </a:r>
          </a:p>
          <a:p>
            <a:r>
              <a:rPr lang="en-US" sz="2000" dirty="0" smtClean="0"/>
              <a:t>1989 – construction begins</a:t>
            </a:r>
          </a:p>
          <a:p>
            <a:r>
              <a:rPr lang="en-US" sz="2000" dirty="0" smtClean="0"/>
              <a:t>1993 – amidst cost overruns </a:t>
            </a:r>
            <a:br>
              <a:rPr lang="en-US" sz="2000" dirty="0" smtClean="0"/>
            </a:br>
            <a:r>
              <a:rPr lang="en-US" sz="2000" dirty="0" smtClean="0"/>
              <a:t>and the end of the Cold War, </a:t>
            </a:r>
            <a:br>
              <a:rPr lang="en-US" sz="2000" dirty="0" smtClean="0"/>
            </a:br>
            <a:r>
              <a:rPr lang="en-US" sz="2000" dirty="0" smtClean="0"/>
              <a:t>the SSC is cancelled after </a:t>
            </a:r>
            <a:br>
              <a:rPr lang="en-US" sz="2000" dirty="0" smtClean="0"/>
            </a:br>
            <a:r>
              <a:rPr lang="en-US" sz="2000" dirty="0" smtClean="0"/>
              <a:t>17 shafts and 22.5 km of </a:t>
            </a:r>
            <a:br>
              <a:rPr lang="en-US" sz="2000" dirty="0" smtClean="0"/>
            </a:br>
            <a:r>
              <a:rPr lang="en-US" sz="2000" dirty="0" smtClean="0"/>
              <a:t>tunnel had been dug.</a:t>
            </a:r>
          </a:p>
        </p:txBody>
      </p:sp>
      <p:sp>
        <p:nvSpPr>
          <p:cNvPr id="3072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March 2, 2014</a:t>
            </a: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63BF709-1864-42C0-8849-CF8A68F29FE2}" type="slidenum">
              <a:rPr lang="en-US" smtClean="0">
                <a:latin typeface="Arial" pitchFamily="34" charset="0"/>
              </a:rPr>
              <a:pPr/>
              <a:t>30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727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 - Accelerating Toward the Energy Frontier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676400"/>
            <a:ext cx="2884068" cy="4249782"/>
          </a:xfrm>
          <a:prstGeom prst="rect">
            <a:avLst/>
          </a:prstGeom>
        </p:spPr>
      </p:pic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676400"/>
            <a:ext cx="4343400" cy="43434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LHC: Location, Location, Location…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52197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Tunnel originally dug for LEP</a:t>
            </a:r>
          </a:p>
          <a:p>
            <a:pPr lvl="1" eaLnBrk="1" hangingPunct="1"/>
            <a:r>
              <a:rPr lang="en-US" sz="1800" dirty="0" smtClean="0"/>
              <a:t>Built in 1980’s as an electron positron collider </a:t>
            </a:r>
          </a:p>
          <a:p>
            <a:pPr lvl="1" eaLnBrk="1" hangingPunct="1"/>
            <a:r>
              <a:rPr lang="en-US" sz="1800" dirty="0" smtClean="0"/>
              <a:t>Max 100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8" y="762000"/>
            <a:ext cx="67786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462072" y="193498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1143000" cy="24765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5711" r="4174" b="5080"/>
          <a:stretch/>
        </p:blipFill>
        <p:spPr bwMode="auto">
          <a:xfrm>
            <a:off x="457200" y="990600"/>
            <a:ext cx="4844837" cy="3505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 and Numbers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5181600" y="609600"/>
            <a:ext cx="3962400" cy="10080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Design:</a:t>
            </a:r>
          </a:p>
          <a:p>
            <a:r>
              <a:rPr lang="en-US" sz="1800" dirty="0" smtClean="0"/>
              <a:t>7 TeV+7 </a:t>
            </a:r>
            <a:r>
              <a:rPr lang="en-US" sz="1800" dirty="0" err="1" smtClean="0"/>
              <a:t>TeV</a:t>
            </a:r>
            <a:r>
              <a:rPr lang="en-US" sz="1800" dirty="0" smtClean="0"/>
              <a:t> proton beams</a:t>
            </a:r>
          </a:p>
          <a:p>
            <a:pPr lvl="1"/>
            <a:r>
              <a:rPr lang="en-US" sz="1400" dirty="0" smtClean="0"/>
              <a:t>Can’t make enough antiprotons for the LHC</a:t>
            </a:r>
          </a:p>
          <a:p>
            <a:pPr lvl="1"/>
            <a:r>
              <a:rPr lang="en-US" sz="1400" dirty="0" smtClean="0"/>
              <a:t>Magnets have two beam pipes, one going in each direction.</a:t>
            </a:r>
          </a:p>
          <a:p>
            <a:r>
              <a:rPr lang="en-US" sz="1800" dirty="0" smtClean="0"/>
              <a:t>Stored beam energy 150 times more than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600" dirty="0" smtClean="0"/>
              <a:t>Each beam has only 5x10</a:t>
            </a:r>
            <a:r>
              <a:rPr lang="en-US" sz="1600" baseline="30000" dirty="0" smtClean="0"/>
              <a:t>-10 </a:t>
            </a:r>
            <a:r>
              <a:rPr lang="en-US" sz="1600" dirty="0" smtClean="0"/>
              <a:t>grams of protons, but has the energy of a train going 100 mph!!</a:t>
            </a:r>
          </a:p>
          <a:p>
            <a:r>
              <a:rPr lang="en-US" sz="1600" dirty="0" smtClean="0"/>
              <a:t>These beams are focused to a size </a:t>
            </a:r>
            <a:r>
              <a:rPr lang="en-US" sz="1600" i="1" dirty="0" smtClean="0"/>
              <a:t>smaller than a human hair</a:t>
            </a:r>
            <a:r>
              <a:rPr lang="en-US" sz="1600" dirty="0" smtClean="0"/>
              <a:t> to collide with each other!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572000"/>
            <a:ext cx="2667000" cy="1906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648200" y="3657600"/>
            <a:ext cx="1143000" cy="1143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609600" y="5029200"/>
            <a:ext cx="4800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 smtClean="0"/>
              <a:t>27 km in circumference</a:t>
            </a:r>
          </a:p>
          <a:p>
            <a:r>
              <a:rPr lang="en-US" sz="1800" dirty="0" smtClean="0"/>
              <a:t>2 major collision regions: CMS and ATLAS</a:t>
            </a:r>
            <a:endParaRPr lang="en-US" sz="1600" dirty="0"/>
          </a:p>
          <a:p>
            <a:r>
              <a:rPr lang="en-US" sz="1600" dirty="0" smtClean="0"/>
              <a:t>2 “smaller” regions: ALICE and </a:t>
            </a:r>
            <a:r>
              <a:rPr lang="en-US" sz="1600" dirty="0" err="1" smtClean="0"/>
              <a:t>LHCb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1235467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Explaining the LHC*…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Large Hadron Ra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762000"/>
            <a:ext cx="6705600" cy="502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67000" y="60960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*Kate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McAlpine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(http://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www.youtube.com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/user/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alpinekat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070300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2000" dirty="0" smtClean="0"/>
              <a:t>1994: </a:t>
            </a:r>
          </a:p>
          <a:p>
            <a:pPr lvl="1"/>
            <a:r>
              <a:rPr lang="en-US" sz="1800" dirty="0" smtClean="0"/>
              <a:t>The CERN Council formally approves the LHC</a:t>
            </a:r>
          </a:p>
          <a:p>
            <a:r>
              <a:rPr lang="en-US" sz="2000" dirty="0" smtClean="0"/>
              <a:t>2000: </a:t>
            </a:r>
          </a:p>
          <a:p>
            <a:pPr lvl="1"/>
            <a:r>
              <a:rPr lang="en-US" sz="1800" dirty="0" smtClean="0"/>
              <a:t>LEP completes its final run</a:t>
            </a:r>
          </a:p>
          <a:p>
            <a:pPr lvl="1"/>
            <a:r>
              <a:rPr lang="en-US" sz="1800" dirty="0" smtClean="0"/>
              <a:t>First dipole magnet delivered</a:t>
            </a:r>
          </a:p>
          <a:p>
            <a:r>
              <a:rPr lang="en-US" sz="2000" dirty="0" smtClean="0"/>
              <a:t>2007</a:t>
            </a:r>
          </a:p>
          <a:p>
            <a:pPr lvl="1"/>
            <a:r>
              <a:rPr lang="en-US" sz="1800" dirty="0" smtClean="0"/>
              <a:t>Last magnet delivered</a:t>
            </a:r>
          </a:p>
          <a:p>
            <a:pPr lvl="1"/>
            <a:r>
              <a:rPr lang="en-US" sz="1800" dirty="0" smtClean="0"/>
              <a:t>First sector cold</a:t>
            </a:r>
          </a:p>
          <a:p>
            <a:pPr lvl="1"/>
            <a:r>
              <a:rPr lang="en-US" sz="1800" dirty="0" smtClean="0"/>
              <a:t>All interconnections completed</a:t>
            </a:r>
          </a:p>
          <a:p>
            <a:r>
              <a:rPr lang="en-US" sz="2000" dirty="0" smtClean="0"/>
              <a:t>2008</a:t>
            </a:r>
          </a:p>
          <a:p>
            <a:pPr lvl="1"/>
            <a:r>
              <a:rPr lang="en-US" sz="1800" dirty="0" smtClean="0"/>
              <a:t>Accelerator complete</a:t>
            </a:r>
          </a:p>
          <a:p>
            <a:pPr lvl="1"/>
            <a:r>
              <a:rPr lang="en-US" sz="1800" dirty="0" smtClean="0"/>
              <a:t>Last public access</a:t>
            </a:r>
          </a:p>
          <a:p>
            <a:pPr lvl="1"/>
            <a:r>
              <a:rPr lang="en-US" sz="1800" dirty="0" smtClean="0"/>
              <a:t>Ring cold and under vacuum</a:t>
            </a:r>
          </a:p>
          <a:p>
            <a:pPr lvl="1"/>
            <a:r>
              <a:rPr lang="en-US" sz="1800" dirty="0" smtClean="0"/>
              <a:t>September 10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First circulating beam</a:t>
            </a:r>
          </a:p>
          <a:p>
            <a:pPr lvl="1"/>
            <a:r>
              <a:rPr lang="en-US" sz="1800" dirty="0" smtClean="0"/>
              <a:t>September 19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BAD accident brings beam down for almost 2 years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5638800"/>
            <a:ext cx="73914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It begins…</a:t>
            </a:r>
            <a:endParaRPr lang="en-US" dirty="0"/>
          </a:p>
        </p:txBody>
      </p:sp>
      <p:sp>
        <p:nvSpPr>
          <p:cNvPr id="17411" name="Content Placeholder 3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3902075" cy="2955925"/>
          </a:xfrm>
        </p:spPr>
        <p:txBody>
          <a:bodyPr/>
          <a:lstStyle/>
          <a:p>
            <a:r>
              <a:rPr lang="en-US" sz="2000" dirty="0" smtClean="0"/>
              <a:t>9:35 – First beam injected</a:t>
            </a:r>
          </a:p>
          <a:p>
            <a:r>
              <a:rPr lang="en-US" sz="2000" dirty="0" smtClean="0"/>
              <a:t>9:58 – beam past CMS to point 6 dump</a:t>
            </a:r>
          </a:p>
          <a:p>
            <a:r>
              <a:rPr lang="en-US" sz="2000" dirty="0" smtClean="0"/>
              <a:t>10:15 – beam to point 1 (ATLAS)</a:t>
            </a:r>
          </a:p>
          <a:p>
            <a:r>
              <a:rPr lang="en-US" sz="2000" dirty="0" smtClean="0"/>
              <a:t>10:26 – First turn!</a:t>
            </a:r>
          </a:p>
          <a:p>
            <a:r>
              <a:rPr lang="en-US" sz="2000" dirty="0" smtClean="0"/>
              <a:t>…and there was much rejoicing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952500"/>
            <a:ext cx="3200400" cy="220608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3124200"/>
            <a:ext cx="3429000" cy="25717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0" y="3657601"/>
            <a:ext cx="3162300" cy="2102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5350" y="5829300"/>
            <a:ext cx="73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Commissioning proceeded smoothly and rapidly until September 19</a:t>
            </a:r>
            <a:r>
              <a:rPr lang="en-US" sz="2000" baseline="30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th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, when </a:t>
            </a:r>
            <a:r>
              <a:rPr lang="en-US" sz="2000" i="1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something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 very bad happened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2202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Ends: “The Incident”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685800"/>
            <a:ext cx="6172200" cy="5553075"/>
          </a:xfrm>
        </p:spPr>
        <p:txBody>
          <a:bodyPr/>
          <a:lstStyle/>
          <a:p>
            <a:r>
              <a:rPr lang="en-US" sz="2000" dirty="0" smtClean="0"/>
              <a:t>A quench </a:t>
            </a:r>
            <a:r>
              <a:rPr lang="en-US" sz="2000" dirty="0"/>
              <a:t>developed into an </a:t>
            </a:r>
            <a:r>
              <a:rPr lang="en-US" sz="2000" dirty="0" smtClean="0"/>
              <a:t>arc</a:t>
            </a:r>
          </a:p>
          <a:p>
            <a:r>
              <a:rPr lang="en-US" sz="2000" dirty="0" smtClean="0"/>
              <a:t>This caused Helium </a:t>
            </a:r>
            <a:r>
              <a:rPr lang="en-US" sz="2000" dirty="0"/>
              <a:t>to boil</a:t>
            </a:r>
          </a:p>
          <a:p>
            <a:r>
              <a:rPr lang="en-US" sz="2000" dirty="0"/>
              <a:t>The resulting pressure did a great deal of damage, and kept the machine off for more than a year.</a:t>
            </a:r>
          </a:p>
          <a:p>
            <a:endParaRPr lang="en-US" sz="20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4" name="Picture 7" descr="Trsp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2200040"/>
            <a:ext cx="3456450" cy="203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267200"/>
            <a:ext cx="4058553" cy="228428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0655" y="0"/>
            <a:ext cx="2613345" cy="348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QQB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175" y="3979111"/>
            <a:ext cx="3227825" cy="242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7950" y="2315255"/>
            <a:ext cx="2655731" cy="199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569060" y="6309375"/>
            <a:ext cx="19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Secondary arcs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5665" y="4305605"/>
            <a:ext cx="322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Debris in beam vacuum pipe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0020" y="6225855"/>
            <a:ext cx="122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Clean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7385" y="6225855"/>
            <a:ext cx="122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Insulation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8370" y="6225855"/>
            <a:ext cx="122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Soot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59554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1"/>
      <p:bldP spid="14" grpId="1"/>
      <p:bldP spid="15" grpId="1"/>
      <p:bldP spid="16" grpId="1"/>
      <p:bldP spid="17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Incident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272175"/>
          </a:xfrm>
        </p:spPr>
        <p:txBody>
          <a:bodyPr/>
          <a:lstStyle/>
          <a:p>
            <a:r>
              <a:rPr lang="en-US" sz="2000" dirty="0" smtClean="0"/>
              <a:t>The LHC was off for almost two years to repair the damage and partially address the cause.</a:t>
            </a:r>
          </a:p>
          <a:p>
            <a:r>
              <a:rPr lang="en-US" sz="2000" dirty="0" smtClean="0"/>
              <a:t>2010:  Came up at a reduced energy: 3.5 </a:t>
            </a:r>
            <a:r>
              <a:rPr lang="en-US" sz="2000" dirty="0" err="1" smtClean="0"/>
              <a:t>TeV</a:t>
            </a:r>
            <a:r>
              <a:rPr lang="en-US" sz="2000" dirty="0" smtClean="0"/>
              <a:t> + 3.5 </a:t>
            </a:r>
            <a:r>
              <a:rPr lang="en-US" sz="2000" dirty="0" err="1" smtClean="0"/>
              <a:t>TeV</a:t>
            </a:r>
            <a:endParaRPr lang="en-US" sz="2000" dirty="0" smtClean="0"/>
          </a:p>
          <a:p>
            <a:r>
              <a:rPr lang="en-US" sz="2000" dirty="0" smtClean="0"/>
              <a:t>2012:  Increased energy to 4 </a:t>
            </a:r>
            <a:r>
              <a:rPr lang="en-US" sz="2000" dirty="0" err="1" smtClean="0"/>
              <a:t>TeV</a:t>
            </a:r>
            <a:r>
              <a:rPr lang="en-US" sz="2000" dirty="0" smtClean="0"/>
              <a:t> + 4 </a:t>
            </a:r>
            <a:r>
              <a:rPr lang="en-US" sz="2000" dirty="0" err="1" smtClean="0"/>
              <a:t>TeV</a:t>
            </a:r>
            <a:endParaRPr lang="en-US" sz="2000" dirty="0" smtClean="0"/>
          </a:p>
          <a:p>
            <a:r>
              <a:rPr lang="en-US" sz="2000" dirty="0" smtClean="0"/>
              <a:t>Announced the discovery of Higgs particle July 4, 2012</a:t>
            </a:r>
          </a:p>
          <a:p>
            <a:pPr lvl="1"/>
            <a:r>
              <a:rPr lang="en-US" sz="1600" dirty="0" smtClean="0"/>
              <a:t>Responsible to giving particles mass</a:t>
            </a:r>
          </a:p>
          <a:p>
            <a:pPr lvl="1"/>
            <a:r>
              <a:rPr lang="en-US" sz="1600" dirty="0" smtClean="0"/>
              <a:t>Last piece of the “Standard Model”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dirty="0" smtClean="0"/>
              <a:t>2013 Nobel prize to Higgs and </a:t>
            </a:r>
            <a:r>
              <a:rPr lang="en-US" dirty="0" err="1" smtClean="0"/>
              <a:t>Englert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2" name="Picture 1" descr="hig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3" t="15485"/>
          <a:stretch/>
        </p:blipFill>
        <p:spPr>
          <a:xfrm>
            <a:off x="990600" y="3124199"/>
            <a:ext cx="4114800" cy="2410473"/>
          </a:xfrm>
          <a:prstGeom prst="rect">
            <a:avLst/>
          </a:prstGeom>
        </p:spPr>
      </p:pic>
      <p:pic>
        <p:nvPicPr>
          <p:cNvPr id="8" name="Picture 7" descr="650px-CMS_Higgs-ev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36" y="2514600"/>
            <a:ext cx="2563322" cy="2362200"/>
          </a:xfrm>
          <a:prstGeom prst="rect">
            <a:avLst/>
          </a:prstGeom>
        </p:spPr>
      </p:pic>
      <p:pic>
        <p:nvPicPr>
          <p:cNvPr id="9" name="Picture 8" descr="engler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68" y="5029200"/>
            <a:ext cx="1034910" cy="1450152"/>
          </a:xfrm>
          <a:prstGeom prst="rect">
            <a:avLst/>
          </a:prstGeom>
        </p:spPr>
      </p:pic>
      <p:pic>
        <p:nvPicPr>
          <p:cNvPr id="10" name="Picture 9" descr="higgs (1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5029200"/>
            <a:ext cx="1024168" cy="14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64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LHC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LHC will be the centerpiece of the world’s energy frontier physics program for at least the next 15-20fd years.</a:t>
            </a:r>
          </a:p>
          <a:p>
            <a:r>
              <a:rPr lang="en-US" dirty="0" smtClean="0"/>
              <a:t>The machine is currently of to fix the issue which cause “the incident”</a:t>
            </a:r>
          </a:p>
          <a:p>
            <a:r>
              <a:rPr lang="en-US" dirty="0" smtClean="0"/>
              <a:t>Accelerator will come back up in 2015 at something close to the design energy</a:t>
            </a:r>
          </a:p>
          <a:p>
            <a:pPr lvl="1"/>
            <a:r>
              <a:rPr lang="en-US" dirty="0" smtClean="0"/>
              <a:t>At least 6.5 </a:t>
            </a:r>
            <a:r>
              <a:rPr lang="en-US" dirty="0" err="1" smtClean="0"/>
              <a:t>TeV</a:t>
            </a:r>
            <a:r>
              <a:rPr lang="en-US" dirty="0" smtClean="0"/>
              <a:t>/beam</a:t>
            </a:r>
          </a:p>
          <a:p>
            <a:r>
              <a:rPr lang="en-US" dirty="0" smtClean="0"/>
              <a:t>Planning major upgrades to increase luminosity in ~2023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0701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02245"/>
            <a:ext cx="8355012" cy="1728225"/>
          </a:xfrm>
        </p:spPr>
        <p:txBody>
          <a:bodyPr/>
          <a:lstStyle/>
          <a:p>
            <a:r>
              <a:rPr lang="en-US" dirty="0" smtClean="0"/>
              <a:t>The energy of Hadron colliders is limited by feasible size and magnet technology. Options:</a:t>
            </a:r>
          </a:p>
          <a:p>
            <a:pPr lvl="1"/>
            <a:r>
              <a:rPr lang="en-US" sz="1800" dirty="0" smtClean="0"/>
              <a:t>Get very large (~100 km circumference)</a:t>
            </a:r>
          </a:p>
          <a:p>
            <a:pPr lvl="1"/>
            <a:r>
              <a:rPr lang="en-US" sz="1800" dirty="0" smtClean="0"/>
              <a:t>More powerful magnets (requires new technology)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09800"/>
            <a:ext cx="5031055" cy="432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All accelerator magnets based on this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209800"/>
            <a:ext cx="1905000" cy="609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0" y="2667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Future </a:t>
            </a:r>
            <a:r>
              <a:rPr lang="en-US" sz="1800" smtClean="0">
                <a:solidFill>
                  <a:srgbClr val="C00000"/>
                </a:solidFill>
                <a:latin typeface="+mn-lt"/>
              </a:rPr>
              <a:t>magnets could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 based on this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562600" y="2895600"/>
            <a:ext cx="9906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6200"/>
            <a:ext cx="8371114" cy="507274"/>
          </a:xfrm>
        </p:spPr>
        <p:txBody>
          <a:bodyPr/>
          <a:lstStyle/>
          <a:p>
            <a:r>
              <a:rPr lang="en-US" dirty="0" smtClean="0"/>
              <a:t>Units of Energy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1"/>
          </p:nvPr>
        </p:nvSpPr>
        <p:spPr>
          <a:xfrm>
            <a:off x="457200" y="762001"/>
            <a:ext cx="4060371" cy="1905000"/>
          </a:xfrm>
        </p:spPr>
        <p:txBody>
          <a:bodyPr/>
          <a:lstStyle/>
          <a:p>
            <a:r>
              <a:rPr lang="en-US" sz="1800" dirty="0" smtClean="0"/>
              <a:t>Energy is (force)x(distance)</a:t>
            </a:r>
          </a:p>
          <a:p>
            <a:r>
              <a:rPr lang="en-US" sz="1800" dirty="0" smtClean="0"/>
              <a:t>For example, when you drop something, gravity “work” through the change in height to convert “potential energy” to “kinetic energy”.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04800"/>
            <a:ext cx="3937946" cy="2743200"/>
          </a:xfrm>
          <a:prstGeom prst="rect">
            <a:avLst/>
          </a:prstGeom>
        </p:spPr>
      </p:pic>
      <p:pic>
        <p:nvPicPr>
          <p:cNvPr id="27" name="Content Placeholder 2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-211" r="105"/>
          <a:stretch/>
        </p:blipFill>
        <p:spPr>
          <a:xfrm>
            <a:off x="838200" y="2971800"/>
            <a:ext cx="3000568" cy="3553568"/>
          </a:xfrm>
        </p:spPr>
      </p:pic>
      <p:sp>
        <p:nvSpPr>
          <p:cNvPr id="28" name="Content Placeholder 16"/>
          <p:cNvSpPr txBox="1">
            <a:spLocks/>
          </p:cNvSpPr>
          <p:nvPr/>
        </p:nvSpPr>
        <p:spPr bwMode="auto">
          <a:xfrm>
            <a:off x="4343400" y="3200400"/>
            <a:ext cx="4495800" cy="3241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4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18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 smtClean="0"/>
              <a:t>In the same way, when we accelerate something in an electric field, electrical potential (“voltage”) is converted to kinetic energy.</a:t>
            </a:r>
          </a:p>
          <a:p>
            <a:r>
              <a:rPr lang="en-US" sz="1800" dirty="0" smtClean="0"/>
              <a:t>For this reason, a convenient unit of energy is the </a:t>
            </a:r>
            <a:br>
              <a:rPr lang="en-US" sz="1800" dirty="0" smtClean="0"/>
            </a:br>
            <a:r>
              <a:rPr lang="en-US" sz="1800" dirty="0" smtClean="0"/>
              <a:t>            </a:t>
            </a:r>
            <a:r>
              <a:rPr lang="en-US" sz="2000" dirty="0" smtClean="0"/>
              <a:t>“electron-volt (</a:t>
            </a:r>
            <a:r>
              <a:rPr lang="en-US" sz="2000" dirty="0" err="1" smtClean="0"/>
              <a:t>eV</a:t>
            </a:r>
            <a:r>
              <a:rPr lang="en-US" sz="2000" dirty="0" smtClean="0"/>
              <a:t>)”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which is the energy you get when you accelerate a charge of one electron (or proton) over a 1 Volt potential.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26266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Future Circular Collider (FCC)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8251825" cy="1367175"/>
          </a:xfrm>
        </p:spPr>
        <p:txBody>
          <a:bodyPr/>
          <a:lstStyle/>
          <a:p>
            <a:r>
              <a:rPr lang="en-US" dirty="0" smtClean="0"/>
              <a:t>Currently being discussed for ~2030s</a:t>
            </a:r>
          </a:p>
          <a:p>
            <a:r>
              <a:rPr lang="en-US" dirty="0" smtClean="0"/>
              <a:t>80-100 km in circumference</a:t>
            </a:r>
          </a:p>
          <a:p>
            <a:r>
              <a:rPr lang="en-US" dirty="0" smtClean="0"/>
              <a:t>Niobium-3-Tin (Nb</a:t>
            </a:r>
            <a:r>
              <a:rPr lang="en-US" baseline="-25000" dirty="0" smtClean="0"/>
              <a:t>3</a:t>
            </a:r>
            <a:r>
              <a:rPr lang="en-US" dirty="0" smtClean="0"/>
              <a:t>Sn) magnets.</a:t>
            </a:r>
          </a:p>
          <a:p>
            <a:r>
              <a:rPr lang="en-US" dirty="0" smtClean="0"/>
              <a:t>~100 </a:t>
            </a:r>
            <a:r>
              <a:rPr lang="en-US" dirty="0" err="1" smtClean="0"/>
              <a:t>TeV</a:t>
            </a:r>
            <a:r>
              <a:rPr lang="en-US" dirty="0" smtClean="0"/>
              <a:t> center of mass energy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38400"/>
            <a:ext cx="5943600" cy="3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649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Rethinking Electrons</a:t>
            </a: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621712" cy="990600"/>
          </a:xfrm>
        </p:spPr>
        <p:txBody>
          <a:bodyPr/>
          <a:lstStyle/>
          <a:p>
            <a:r>
              <a:rPr lang="en-US" dirty="0" smtClean="0"/>
              <a:t>Next </a:t>
            </a:r>
            <a:r>
              <a:rPr lang="en-US" dirty="0" err="1" smtClean="0"/>
              <a:t>e+e</a:t>
            </a:r>
            <a:r>
              <a:rPr lang="en-US" dirty="0" smtClean="0"/>
              <a:t>- collider would have to be linear</a:t>
            </a:r>
          </a:p>
          <a:p>
            <a:r>
              <a:rPr lang="en-US" dirty="0" smtClean="0"/>
              <a:t>Possibly use low energy, high current electron beams to drive high energy accelerating structures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Up to 1.5 x 1.5 </a:t>
            </a:r>
            <a:r>
              <a:rPr lang="en-US" dirty="0" err="1" smtClean="0"/>
              <a:t>TeV</a:t>
            </a:r>
            <a:r>
              <a:rPr lang="en-US" dirty="0" smtClean="0"/>
              <a:t>, but VERY, VERY hard</a:t>
            </a:r>
          </a:p>
        </p:txBody>
      </p:sp>
      <p:pic>
        <p:nvPicPr>
          <p:cNvPr id="57351" name="Picture 2" descr="http://clic-stability.web.cern.ch/clic-stability/CLIClay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5107828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53200" y="3200400"/>
            <a:ext cx="236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“Compact” (ha ha) Linear Collider (CLIC) proposed by CERN.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Muon</a:t>
            </a:r>
            <a:r>
              <a:rPr lang="en-US" dirty="0" smtClean="0"/>
              <a:t> colliders?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838200" y="1981200"/>
            <a:ext cx="3935412" cy="4229100"/>
          </a:xfrm>
        </p:spPr>
        <p:txBody>
          <a:bodyPr/>
          <a:lstStyle/>
          <a:p>
            <a:r>
              <a:rPr lang="en-US" dirty="0" err="1" smtClean="0"/>
              <a:t>Muons</a:t>
            </a:r>
            <a:r>
              <a:rPr lang="en-US" dirty="0" smtClean="0"/>
              <a:t> are </a:t>
            </a:r>
            <a:r>
              <a:rPr lang="en-US" dirty="0" err="1" smtClean="0"/>
              <a:t>pointlike</a:t>
            </a:r>
            <a:r>
              <a:rPr lang="en-US" dirty="0" smtClean="0"/>
              <a:t>, like electrons, but because they’re heavier, synchrotron radiation is much less of a problem.</a:t>
            </a:r>
          </a:p>
          <a:p>
            <a:r>
              <a:rPr lang="en-US" dirty="0" smtClean="0"/>
              <a:t>Unfortunately, </a:t>
            </a:r>
            <a:r>
              <a:rPr lang="en-US" dirty="0" err="1" smtClean="0"/>
              <a:t>muons</a:t>
            </a:r>
            <a:r>
              <a:rPr lang="en-US" dirty="0" smtClean="0"/>
              <a:t> are unstable, so you have to produce them, cool them, and collide them, before they decay.</a:t>
            </a:r>
          </a:p>
        </p:txBody>
      </p:sp>
      <p:pic>
        <p:nvPicPr>
          <p:cNvPr id="58375" name="Picture 2" descr="http://puhep1.princeton.edu/~mcdonald/mumu/science_mumu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038" y="457200"/>
            <a:ext cx="291306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Wakefield accelerators?</a:t>
            </a:r>
            <a:endParaRPr 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028700"/>
          </a:xfrm>
        </p:spPr>
        <p:txBody>
          <a:bodyPr/>
          <a:lstStyle/>
          <a:p>
            <a:r>
              <a:rPr lang="en-US" smtClean="0"/>
              <a:t>Many advances have been made in exploiting the huge fields that are produced in plasma oscillations.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Potential for accelerating gradients many orders of magnitude beyond RF cavities.</a:t>
            </a:r>
          </a:p>
          <a:p>
            <a:r>
              <a:rPr lang="en-US" smtClean="0"/>
              <a:t>Still a long way to go for a practical accelerator.</a:t>
            </a:r>
          </a:p>
        </p:txBody>
      </p:sp>
      <p:pic>
        <p:nvPicPr>
          <p:cNvPr id="59399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90700"/>
            <a:ext cx="82677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33400" y="1524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Parting Words: Just the Tip of the Iceberg</a:t>
            </a:r>
            <a:endParaRPr lang="en-US" dirty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76400"/>
            <a:ext cx="8509000" cy="4457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" y="838200"/>
            <a:ext cx="777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n-lt"/>
              </a:rPr>
              <a:t>Energy frontier machines have always driven the technology, which has then been applied to many other things…</a:t>
            </a:r>
          </a:p>
        </p:txBody>
      </p:sp>
    </p:spTree>
    <p:extLst>
      <p:ext uri="{BB962C8B-B14F-4D97-AF65-F5344CB8AC3E}">
        <p14:creationId xmlns:p14="http://schemas.microsoft.com/office/powerpoint/2010/main" val="383409979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electron-volts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914400"/>
            <a:ext cx="8251825" cy="1519575"/>
          </a:xfrm>
        </p:spPr>
        <p:txBody>
          <a:bodyPr/>
          <a:lstStyle/>
          <a:p>
            <a:r>
              <a:rPr lang="en-US" sz="2000" dirty="0" smtClean="0"/>
              <a:t>The </a:t>
            </a:r>
            <a:r>
              <a:rPr lang="en-US" sz="2000" dirty="0" err="1" smtClean="0"/>
              <a:t>eV</a:t>
            </a:r>
            <a:r>
              <a:rPr lang="en-US" sz="2000" dirty="0" smtClean="0"/>
              <a:t> is a </a:t>
            </a:r>
            <a:r>
              <a:rPr lang="en-US" sz="2000" i="1" dirty="0" smtClean="0"/>
              <a:t>really small</a:t>
            </a:r>
            <a:r>
              <a:rPr lang="en-US" sz="2000" dirty="0" smtClean="0"/>
              <a:t> unit of energy.</a:t>
            </a:r>
          </a:p>
          <a:p>
            <a:pPr lvl="1"/>
            <a:r>
              <a:rPr lang="en-US" sz="1800" dirty="0" smtClean="0"/>
              <a:t>1.6x10</a:t>
            </a:r>
            <a:r>
              <a:rPr lang="en-US" sz="1800" baseline="30000" dirty="0" smtClean="0"/>
              <a:t>-19 </a:t>
            </a:r>
            <a:r>
              <a:rPr lang="en-US" sz="1800" dirty="0" smtClean="0"/>
              <a:t>(=.00000000000000000016) Joules</a:t>
            </a:r>
            <a:r>
              <a:rPr lang="en-US" sz="1800" dirty="0"/>
              <a:t> </a:t>
            </a:r>
            <a:r>
              <a:rPr lang="en-US" sz="1800" dirty="0" smtClean="0"/>
              <a:t>- our usual </a:t>
            </a:r>
            <a:br>
              <a:rPr lang="en-US" sz="1800" dirty="0" smtClean="0"/>
            </a:br>
            <a:r>
              <a:rPr lang="en-US" sz="1800" dirty="0" smtClean="0"/>
              <a:t>unit of energy.</a:t>
            </a:r>
          </a:p>
          <a:p>
            <a:pPr lvl="1"/>
            <a:r>
              <a:rPr lang="en-US" sz="1800" dirty="0" smtClean="0"/>
              <a:t>A 1 kg weight dropped 1m would have 6x10</a:t>
            </a:r>
            <a:r>
              <a:rPr lang="en-US" sz="1800" baseline="30000" dirty="0" smtClean="0"/>
              <a:t>18</a:t>
            </a:r>
            <a:r>
              <a:rPr lang="en-US" sz="1800" dirty="0" smtClean="0"/>
              <a:t> </a:t>
            </a:r>
            <a:r>
              <a:rPr lang="en-US" sz="1800" dirty="0" err="1" smtClean="0"/>
              <a:t>eV</a:t>
            </a:r>
            <a:r>
              <a:rPr lang="en-US" sz="1800" dirty="0" smtClean="0"/>
              <a:t> of energy!</a:t>
            </a:r>
          </a:p>
          <a:p>
            <a:endParaRPr lang="en-US" sz="2000" dirty="0" smtClean="0"/>
          </a:p>
          <a:p>
            <a:r>
              <a:rPr lang="en-US" sz="2000" dirty="0" smtClean="0"/>
              <a:t>On the other hand, it’s a very useful unit when talking about individual particles</a:t>
            </a:r>
          </a:p>
          <a:p>
            <a:pPr lvl="1"/>
            <a:r>
              <a:rPr lang="en-US" sz="1800" dirty="0" smtClean="0"/>
              <a:t>If we accelerate a proton using an electrical potential, we know exactly what the energy is.</a:t>
            </a:r>
          </a:p>
          <a:p>
            <a:pPr lvl="1"/>
            <a:r>
              <a:rPr lang="en-US" sz="1800" dirty="0" smtClean="0"/>
              <a:t>It’s also useful when thinking about mass/energy equivalence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Accelerating Toward the Energy Frontier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391400" y="228600"/>
            <a:ext cx="1061754" cy="2470804"/>
            <a:chOff x="4267201" y="2590800"/>
            <a:chExt cx="1061754" cy="247080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53967" r="19071" b="9930"/>
            <a:stretch/>
          </p:blipFill>
          <p:spPr>
            <a:xfrm>
              <a:off x="4267201" y="2590800"/>
              <a:ext cx="1061754" cy="2470804"/>
            </a:xfrm>
            <a:prstGeom prst="rect">
              <a:avLst/>
            </a:prstGeom>
          </p:spPr>
        </p:pic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8331004"/>
                </p:ext>
              </p:extLst>
            </p:nvPr>
          </p:nvGraphicFramePr>
          <p:xfrm>
            <a:off x="4343400" y="4267200"/>
            <a:ext cx="2286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47" name="Equation" r:id="rId4" imgW="228600" imgH="152400" progId="Equation.DSMT4">
                    <p:embed/>
                  </p:oleObj>
                </mc:Choice>
                <mc:Fallback>
                  <p:oleObj name="Equation" r:id="rId4" imgW="228600" imgH="15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43400" y="4267200"/>
                          <a:ext cx="228600" cy="152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93393245"/>
                </p:ext>
              </p:extLst>
            </p:nvPr>
          </p:nvGraphicFramePr>
          <p:xfrm>
            <a:off x="4876800" y="3886200"/>
            <a:ext cx="2540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048" name="Equation" r:id="rId6" imgW="254000" imgH="203200" progId="Equation.DSMT4">
                    <p:embed/>
                  </p:oleObj>
                </mc:Choice>
                <mc:Fallback>
                  <p:oleObj name="Equation" r:id="rId6" imgW="2540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876800" y="3886200"/>
                          <a:ext cx="2540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975092"/>
              </p:ext>
            </p:extLst>
          </p:nvPr>
        </p:nvGraphicFramePr>
        <p:xfrm>
          <a:off x="1752600" y="4495800"/>
          <a:ext cx="615076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9" name="Equation" r:id="rId8" imgW="3733800" imgH="647700" progId="Equation.DSMT4">
                  <p:embed/>
                </p:oleObj>
              </mc:Choice>
              <mc:Fallback>
                <p:oleObj name="Equation" r:id="rId8" imgW="3733800" imgH="647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2600" y="4495800"/>
                        <a:ext cx="615076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479865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64575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Another way to look at energy…</a:t>
            </a:r>
            <a:endParaRPr lang="en-US" dirty="0"/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343400" cy="663957"/>
          </a:xfrm>
        </p:spPr>
        <p:txBody>
          <a:bodyPr/>
          <a:lstStyle/>
          <a:p>
            <a:r>
              <a:rPr lang="en-US" sz="1800" dirty="0" smtClean="0"/>
              <a:t>Question: Why are “blue ray” players blue?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Font typeface="Wingdings 2" pitchFamily="18" charset="2"/>
              <a:buNone/>
            </a:pPr>
            <a:endParaRPr lang="en-US" sz="1800" dirty="0" smtClean="0"/>
          </a:p>
        </p:txBody>
      </p:sp>
      <p:sp>
        <p:nvSpPr>
          <p:cNvPr id="1029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March 2, 2014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AE25B-088C-414E-8FF7-4F191AE5903B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103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 - Accelerating Toward the Energy Frontier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856773"/>
            <a:ext cx="3931620" cy="1916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582" y="3537810"/>
            <a:ext cx="4988695" cy="2444294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57200" y="3352800"/>
            <a:ext cx="3355916" cy="66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 smtClean="0"/>
              <a:t>Answer: because blue light is more energetic and has a shorter wavelengths, so the “bits” can be smaller</a:t>
            </a:r>
          </a:p>
          <a:p>
            <a:endParaRPr lang="en-US" sz="1800" dirty="0" smtClean="0"/>
          </a:p>
          <a:p>
            <a:pPr>
              <a:buFont typeface="Wingdings 2" pitchFamily="18" charset="2"/>
              <a:buNone/>
            </a:pPr>
            <a:endParaRPr lang="en-US" sz="18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359303"/>
              </p:ext>
            </p:extLst>
          </p:nvPr>
        </p:nvGraphicFramePr>
        <p:xfrm>
          <a:off x="2362200" y="5181600"/>
          <a:ext cx="1038226" cy="869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69" name="Equation" r:id="rId5" imgW="469900" imgH="393700" progId="Equation.DSMT4">
                  <p:embed/>
                </p:oleObj>
              </mc:Choice>
              <mc:Fallback>
                <p:oleObj name="Equation" r:id="rId5" imgW="469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2200" y="5181600"/>
                        <a:ext cx="1038226" cy="869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6926" y="5753101"/>
            <a:ext cx="141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wavelength</a:t>
            </a: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2209801" y="5768976"/>
            <a:ext cx="158750" cy="16879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3916" y="4849835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“Planck Constant”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51742" y="5142378"/>
            <a:ext cx="244810" cy="12239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81400" y="6096000"/>
            <a:ext cx="141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Energy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359150" y="5943601"/>
            <a:ext cx="298450" cy="22859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3408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/>
      <p:bldP spid="9" grpId="0"/>
      <p:bldP spid="6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64575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Wavelengths of other particles</a:t>
            </a:r>
            <a:endParaRPr lang="en-US" dirty="0"/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251825" cy="663957"/>
          </a:xfrm>
        </p:spPr>
        <p:txBody>
          <a:bodyPr/>
          <a:lstStyle/>
          <a:p>
            <a:r>
              <a:rPr lang="en-US" sz="2000" dirty="0" smtClean="0"/>
              <a:t>It turns out that all particles have a wavelength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So going to higher energy allows us to probe smaller and smaller scales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If we put the high equivalent mass and the small scales together, we have…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Font typeface="Wingdings 2" pitchFamily="18" charset="2"/>
              <a:buNone/>
            </a:pPr>
            <a:endParaRPr lang="en-US" sz="2000" dirty="0" smtClean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632260"/>
              </p:ext>
            </p:extLst>
          </p:nvPr>
        </p:nvGraphicFramePr>
        <p:xfrm>
          <a:off x="2247900" y="1595437"/>
          <a:ext cx="473075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20" name="Equation" r:id="rId3" imgW="1625600" imgH="444500" progId="Equation.DSMT4">
                  <p:embed/>
                </p:oleObj>
              </mc:Choice>
              <mc:Fallback>
                <p:oleObj name="Equation" r:id="rId3" imgW="1625600" imgH="4445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1595437"/>
                        <a:ext cx="4730750" cy="1293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March 2, 2014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AE25B-088C-414E-8FF7-4F191AE5903B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103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 - Accelerating Toward the Energy Frontier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" y="14430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“Planck Constant”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05100" y="1747837"/>
            <a:ext cx="3048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" y="27384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momentum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1300" y="2738437"/>
            <a:ext cx="2286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275" y="0"/>
            <a:ext cx="7334250" cy="6210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457200" y="6210300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Going to higher energies = going back in time</a:t>
            </a:r>
            <a:endParaRPr lang="en-US" sz="2000" dirty="0">
              <a:latin typeface="+mn-lt"/>
            </a:endParaRPr>
          </a:p>
        </p:txBody>
      </p:sp>
      <p:sp>
        <p:nvSpPr>
          <p:cNvPr id="2150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March 2, 2014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 - Accelerating Toward the Energy Frontier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806" t="8091" r="57684" b="28309"/>
          <a:stretch/>
        </p:blipFill>
        <p:spPr bwMode="auto">
          <a:xfrm>
            <a:off x="685800" y="762000"/>
            <a:ext cx="4213311" cy="546621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371114" cy="507274"/>
          </a:xfrm>
        </p:spPr>
        <p:txBody>
          <a:bodyPr/>
          <a:lstStyle/>
          <a:p>
            <a:r>
              <a:rPr lang="en-US" dirty="0" smtClean="0"/>
              <a:t>Where we are…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838200"/>
            <a:ext cx="4038601" cy="5179106"/>
          </a:xfrm>
        </p:spPr>
        <p:txBody>
          <a:bodyPr/>
          <a:lstStyle/>
          <a:p>
            <a:r>
              <a:rPr lang="en-US" sz="2000" dirty="0"/>
              <a:t>Accelerators allow us to go back 13.8 </a:t>
            </a:r>
            <a:r>
              <a:rPr lang="en-US" sz="2000" i="1" dirty="0"/>
              <a:t>billion years </a:t>
            </a:r>
            <a:r>
              <a:rPr lang="en-US" sz="2000" dirty="0"/>
              <a:t>and recreate conditions that existed a </a:t>
            </a:r>
            <a:r>
              <a:rPr lang="en-US" sz="2000" i="1" dirty="0"/>
              <a:t>few trillionths of a second</a:t>
            </a:r>
            <a:r>
              <a:rPr lang="en-US" sz="2000" dirty="0"/>
              <a:t> after the Big Bang 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place where our current understanding of physics breaks down. </a:t>
            </a:r>
            <a:endParaRPr lang="en-US" sz="1800" dirty="0" smtClean="0"/>
          </a:p>
          <a:p>
            <a:r>
              <a:rPr lang="en-US" sz="2000" dirty="0" smtClean="0"/>
              <a:t>In addition to high energy, we need high </a:t>
            </a:r>
            <a:br>
              <a:rPr lang="en-US" sz="2000" dirty="0" smtClean="0"/>
            </a:br>
            <a:r>
              <a:rPr lang="en-US" sz="2000" dirty="0" smtClean="0"/>
              <a:t>        “luminosity” </a:t>
            </a:r>
            <a:br>
              <a:rPr lang="en-US" sz="2000" dirty="0" smtClean="0"/>
            </a:br>
            <a:r>
              <a:rPr lang="en-US" sz="2000" dirty="0" smtClean="0"/>
              <a:t>that is, lots of particles interacting, to see rare processes.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March 2, 2014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 - Accelerating Toward the Energy Frontier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2" name="Rectangle 1"/>
          <p:cNvSpPr/>
          <p:nvPr/>
        </p:nvSpPr>
        <p:spPr>
          <a:xfrm rot="20476670">
            <a:off x="3658647" y="664800"/>
            <a:ext cx="1432290" cy="152169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001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3633</TotalTime>
  <Words>2882</Words>
  <Application>Microsoft Macintosh PowerPoint</Application>
  <PresentationFormat>On-screen Show (4:3)</PresentationFormat>
  <Paragraphs>507</Paragraphs>
  <Slides>44</Slides>
  <Notes>1</Notes>
  <HiddenSlides>0</HiddenSlides>
  <MMClips>6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Opulent</vt:lpstr>
      <vt:lpstr>Equation</vt:lpstr>
      <vt:lpstr>Accelerating toward  the Energy Frontier </vt:lpstr>
      <vt:lpstr>Understanding Energy</vt:lpstr>
      <vt:lpstr>Kinetic Energy</vt:lpstr>
      <vt:lpstr>Units of Energy</vt:lpstr>
      <vt:lpstr>Understanding electron-volts</vt:lpstr>
      <vt:lpstr>Another way to look at energy…</vt:lpstr>
      <vt:lpstr>Wavelengths of other particles</vt:lpstr>
      <vt:lpstr>PowerPoint Presentation</vt:lpstr>
      <vt:lpstr>Where we are…</vt:lpstr>
      <vt:lpstr>State of the art: Large Hadron Collider (LHC)</vt:lpstr>
      <vt:lpstr>Rewind: Some pre-history</vt:lpstr>
      <vt:lpstr>Natural particle acceleration</vt:lpstr>
      <vt:lpstr>Man-made particle acceleration</vt:lpstr>
      <vt:lpstr>The Cyclotron (1930s)</vt:lpstr>
      <vt:lpstr>Round we go: the first cyclotrons</vt:lpstr>
      <vt:lpstr>Interlude: Electrons vs. Protons</vt:lpstr>
      <vt:lpstr>Examples</vt:lpstr>
      <vt:lpstr>Synchrotron Radiation</vt:lpstr>
      <vt:lpstr>Onward and Upward!</vt:lpstr>
      <vt:lpstr>Some important early synchrotrons</vt:lpstr>
      <vt:lpstr>Colliding Beams</vt:lpstr>
      <vt:lpstr>The Case for Colliding Beams</vt:lpstr>
      <vt:lpstr>Evolution of the Energy Frontier</vt:lpstr>
      <vt:lpstr>First Proton Collider: CERN Intersecting Storage Rings (ISR)</vt:lpstr>
      <vt:lpstr>SppS: First proton-antiproton Collider</vt:lpstr>
      <vt:lpstr>Superconductivity: Enabling Technology</vt:lpstr>
      <vt:lpstr>When is a superconductor not a superconductor?</vt:lpstr>
      <vt:lpstr>Quench Example: MRI Magnet*</vt:lpstr>
      <vt:lpstr>Tevatron: First Superconducting Synchrotron</vt:lpstr>
      <vt:lpstr>A Dead-end on the Road to Higher Energy</vt:lpstr>
      <vt:lpstr>LHC: Location, Location, Location…</vt:lpstr>
      <vt:lpstr>LHC Layout and Numbers</vt:lpstr>
      <vt:lpstr>Explaining the LHC*…</vt:lpstr>
      <vt:lpstr>Partial LHC Timeline </vt:lpstr>
      <vt:lpstr>It begins…</vt:lpstr>
      <vt:lpstr>It Ends: “The Incident”</vt:lpstr>
      <vt:lpstr>After the Incident</vt:lpstr>
      <vt:lpstr>Plans for LHC</vt:lpstr>
      <vt:lpstr>What next? </vt:lpstr>
      <vt:lpstr>Future Circular Collider (FCC)</vt:lpstr>
      <vt:lpstr>Rethinking Electrons</vt:lpstr>
      <vt:lpstr>Muon colliders?</vt:lpstr>
      <vt:lpstr>Wakefield accelerators?</vt:lpstr>
      <vt:lpstr>Parting Words: Just the Tip of the Iceberg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Accelerator Division</cp:lastModifiedBy>
  <cp:revision>198</cp:revision>
  <dcterms:created xsi:type="dcterms:W3CDTF">2003-06-24T14:15:57Z</dcterms:created>
  <dcterms:modified xsi:type="dcterms:W3CDTF">2014-03-02T18:17:45Z</dcterms:modified>
</cp:coreProperties>
</file>